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6" r:id="rId7"/>
    <p:sldId id="262" r:id="rId8"/>
    <p:sldId id="263" r:id="rId9"/>
    <p:sldId id="264" r:id="rId10"/>
    <p:sldId id="268" r:id="rId11"/>
    <p:sldId id="267" r:id="rId12"/>
    <p:sldId id="277" r:id="rId13"/>
    <p:sldId id="278" r:id="rId14"/>
    <p:sldId id="2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AEA2"/>
    <a:srgbClr val="00B3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92"/>
    <p:restoredTop sz="80751" autoAdjust="0"/>
  </p:normalViewPr>
  <p:slideViewPr>
    <p:cSldViewPr snapToGrid="0">
      <p:cViewPr varScale="1">
        <p:scale>
          <a:sx n="89" d="100"/>
          <a:sy n="89" d="100"/>
        </p:scale>
        <p:origin x="164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BE50D8-D4F3-4A28-9E4D-F68721D16E56}" type="datetimeFigureOut">
              <a:rPr lang="en-GB" smtClean="0"/>
              <a:t>06/10/2025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2B59D-8922-4B39-8A65-C654ADCB06E6}" type="slidenum">
              <a:rPr lang="en-GB" smtClean="0"/>
              <a:t>‹#›</a:t>
            </a:fld>
            <a:endParaRPr lang="en-GB"/>
          </a:p>
        </p:txBody>
      </p:sp>
    </p:spTree>
    <p:extLst>
      <p:ext uri="{BB962C8B-B14F-4D97-AF65-F5344CB8AC3E}">
        <p14:creationId xmlns:p14="http://schemas.microsoft.com/office/powerpoint/2010/main" val="2375600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22B59D-8922-4B39-8A65-C654ADCB06E6}" type="slidenum">
              <a:rPr lang="en-GB" smtClean="0"/>
              <a:t>3</a:t>
            </a:fld>
            <a:endParaRPr lang="en-GB"/>
          </a:p>
        </p:txBody>
      </p:sp>
    </p:spTree>
    <p:extLst>
      <p:ext uri="{BB962C8B-B14F-4D97-AF65-F5344CB8AC3E}">
        <p14:creationId xmlns:p14="http://schemas.microsoft.com/office/powerpoint/2010/main" val="1154353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A22B59D-8922-4B39-8A65-C654ADCB06E6}" type="slidenum">
              <a:rPr lang="en-GB" smtClean="0"/>
              <a:t>4</a:t>
            </a:fld>
            <a:endParaRPr lang="en-GB"/>
          </a:p>
        </p:txBody>
      </p:sp>
    </p:spTree>
    <p:extLst>
      <p:ext uri="{BB962C8B-B14F-4D97-AF65-F5344CB8AC3E}">
        <p14:creationId xmlns:p14="http://schemas.microsoft.com/office/powerpoint/2010/main" val="160960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12529"/>
                </a:solidFill>
                <a:effectLst/>
                <a:latin typeface="opensans"/>
              </a:rPr>
              <a:t>This diagram outlines the overlapping dimensions of health inequalities. It illustrates that a wide array of groups in our population are at greater risk of experiencing health inequalities. </a:t>
            </a:r>
          </a:p>
          <a:p>
            <a:r>
              <a:rPr lang="en-GB" b="0" i="0" dirty="0">
                <a:solidFill>
                  <a:srgbClr val="212529"/>
                </a:solidFill>
                <a:effectLst/>
                <a:latin typeface="opensans"/>
              </a:rPr>
              <a:t>Access to care etc will be higher than if they have one of the dimensions</a:t>
            </a:r>
          </a:p>
          <a:p>
            <a:endParaRPr lang="en-GB" b="0" i="0" dirty="0">
              <a:solidFill>
                <a:srgbClr val="212529"/>
              </a:solidFill>
              <a:effectLst/>
              <a:latin typeface="open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12529"/>
                </a:solidFill>
                <a:effectLst/>
                <a:latin typeface="opensans"/>
              </a:rPr>
              <a:t>These characteristics are legally protected from discrimination and can be key factors in health inequalities.</a:t>
            </a:r>
            <a:endParaRPr lang="en-GB" dirty="0"/>
          </a:p>
          <a:p>
            <a:endParaRPr lang="en-GB" b="0" i="0" dirty="0">
              <a:solidFill>
                <a:srgbClr val="212529"/>
              </a:solidFill>
              <a:effectLst/>
              <a:latin typeface="opensans"/>
            </a:endParaRPr>
          </a:p>
          <a:p>
            <a:r>
              <a:rPr lang="en-GB" b="0" i="0" dirty="0">
                <a:solidFill>
                  <a:srgbClr val="212529"/>
                </a:solidFill>
                <a:effectLst/>
                <a:latin typeface="opensans"/>
              </a:rPr>
              <a:t>Age</a:t>
            </a:r>
          </a:p>
          <a:p>
            <a:r>
              <a:rPr lang="en-GB" b="0" i="0" dirty="0">
                <a:solidFill>
                  <a:srgbClr val="212529"/>
                </a:solidFill>
                <a:effectLst/>
                <a:latin typeface="opensans"/>
              </a:rPr>
              <a:t>Disability</a:t>
            </a:r>
          </a:p>
          <a:p>
            <a:r>
              <a:rPr lang="en-GB" b="0" i="0" dirty="0">
                <a:solidFill>
                  <a:srgbClr val="212529"/>
                </a:solidFill>
                <a:effectLst/>
                <a:latin typeface="opensans"/>
              </a:rPr>
              <a:t>Gender reassignment</a:t>
            </a:r>
          </a:p>
          <a:p>
            <a:r>
              <a:rPr lang="en-GB" b="0" i="0" dirty="0">
                <a:solidFill>
                  <a:srgbClr val="212529"/>
                </a:solidFill>
                <a:effectLst/>
                <a:latin typeface="opensans"/>
              </a:rPr>
              <a:t>Marriage and civil partnership</a:t>
            </a:r>
          </a:p>
          <a:p>
            <a:r>
              <a:rPr lang="en-GB" b="0" i="0" dirty="0">
                <a:solidFill>
                  <a:srgbClr val="212529"/>
                </a:solidFill>
                <a:effectLst/>
                <a:latin typeface="opensans"/>
              </a:rPr>
              <a:t>Pregnancy and maternity</a:t>
            </a:r>
          </a:p>
          <a:p>
            <a:r>
              <a:rPr lang="en-GB" b="0" i="0" dirty="0">
                <a:solidFill>
                  <a:srgbClr val="212529"/>
                </a:solidFill>
                <a:effectLst/>
                <a:latin typeface="opensans"/>
              </a:rPr>
              <a:t>Race</a:t>
            </a:r>
          </a:p>
          <a:p>
            <a:r>
              <a:rPr lang="en-GB" b="0" i="0" dirty="0">
                <a:solidFill>
                  <a:srgbClr val="212529"/>
                </a:solidFill>
                <a:effectLst/>
                <a:latin typeface="opensans"/>
              </a:rPr>
              <a:t>Religion or belief</a:t>
            </a:r>
          </a:p>
          <a:p>
            <a:r>
              <a:rPr lang="en-GB" b="0" i="0" dirty="0">
                <a:solidFill>
                  <a:srgbClr val="212529"/>
                </a:solidFill>
                <a:effectLst/>
                <a:latin typeface="opensans"/>
              </a:rPr>
              <a:t>Sex</a:t>
            </a:r>
          </a:p>
          <a:p>
            <a:r>
              <a:rPr lang="en-GB" b="0" i="0" dirty="0">
                <a:solidFill>
                  <a:srgbClr val="212529"/>
                </a:solidFill>
                <a:effectLst/>
                <a:latin typeface="opensans"/>
              </a:rPr>
              <a:t>Sexual orientation</a:t>
            </a:r>
          </a:p>
        </p:txBody>
      </p:sp>
      <p:sp>
        <p:nvSpPr>
          <p:cNvPr id="4" name="Slide Number Placeholder 3"/>
          <p:cNvSpPr>
            <a:spLocks noGrp="1"/>
          </p:cNvSpPr>
          <p:nvPr>
            <p:ph type="sldNum" sz="quarter" idx="5"/>
          </p:nvPr>
        </p:nvSpPr>
        <p:spPr/>
        <p:txBody>
          <a:bodyPr/>
          <a:lstStyle/>
          <a:p>
            <a:fld id="{9A22B59D-8922-4B39-8A65-C654ADCB06E6}" type="slidenum">
              <a:rPr lang="en-GB" smtClean="0"/>
              <a:t>5</a:t>
            </a:fld>
            <a:endParaRPr lang="en-GB"/>
          </a:p>
        </p:txBody>
      </p:sp>
    </p:spTree>
    <p:extLst>
      <p:ext uri="{BB962C8B-B14F-4D97-AF65-F5344CB8AC3E}">
        <p14:creationId xmlns:p14="http://schemas.microsoft.com/office/powerpoint/2010/main" val="3060658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5294C-9F2E-0D59-FC3E-A98118379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B5B61-40AD-D5FB-1E0C-3D21547B8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A01DE-AE77-E159-7765-E0A83A5D73D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272C78B-99FB-9C51-2D64-EC82B0A7B5D7}"/>
              </a:ext>
            </a:extLst>
          </p:cNvPr>
          <p:cNvSpPr>
            <a:spLocks noGrp="1"/>
          </p:cNvSpPr>
          <p:nvPr>
            <p:ph type="sldNum" sz="quarter" idx="5"/>
          </p:nvPr>
        </p:nvSpPr>
        <p:spPr/>
        <p:txBody>
          <a:bodyPr/>
          <a:lstStyle/>
          <a:p>
            <a:fld id="{9A22B59D-8922-4B39-8A65-C654ADCB06E6}" type="slidenum">
              <a:rPr lang="en-GB" smtClean="0"/>
              <a:t>6</a:t>
            </a:fld>
            <a:endParaRPr lang="en-GB"/>
          </a:p>
        </p:txBody>
      </p:sp>
    </p:spTree>
    <p:extLst>
      <p:ext uri="{BB962C8B-B14F-4D97-AF65-F5344CB8AC3E}">
        <p14:creationId xmlns:p14="http://schemas.microsoft.com/office/powerpoint/2010/main" val="2172628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5B85D-BC22-C9A5-3926-553C40524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86AC3-40DF-3ACF-0D0B-8F74B65A4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42F39-29F6-4CCC-63E4-5D32125A329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a:extLst>
              <a:ext uri="{FF2B5EF4-FFF2-40B4-BE49-F238E27FC236}">
                <a16:creationId xmlns:a16="http://schemas.microsoft.com/office/drawing/2014/main" id="{8636C1FC-58C8-7070-3032-AFBEBA4F17D0}"/>
              </a:ext>
            </a:extLst>
          </p:cNvPr>
          <p:cNvSpPr>
            <a:spLocks noGrp="1"/>
          </p:cNvSpPr>
          <p:nvPr>
            <p:ph type="sldNum" sz="quarter" idx="5"/>
          </p:nvPr>
        </p:nvSpPr>
        <p:spPr/>
        <p:txBody>
          <a:bodyPr/>
          <a:lstStyle/>
          <a:p>
            <a:fld id="{9A22B59D-8922-4B39-8A65-C654ADCB06E6}" type="slidenum">
              <a:rPr lang="en-GB" smtClean="0"/>
              <a:t>7</a:t>
            </a:fld>
            <a:endParaRPr lang="en-GB"/>
          </a:p>
        </p:txBody>
      </p:sp>
    </p:spTree>
    <p:extLst>
      <p:ext uri="{BB962C8B-B14F-4D97-AF65-F5344CB8AC3E}">
        <p14:creationId xmlns:p14="http://schemas.microsoft.com/office/powerpoint/2010/main" val="93080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093D-C82B-2F35-DCEE-8BF7FDF0D5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21D10-B718-A6E0-6B2F-050E5475D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A9D9F-47F6-E40C-8732-1745136770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27916A3-5421-1693-AF19-E2D3825912FB}"/>
              </a:ext>
            </a:extLst>
          </p:cNvPr>
          <p:cNvSpPr>
            <a:spLocks noGrp="1"/>
          </p:cNvSpPr>
          <p:nvPr>
            <p:ph type="sldNum" sz="quarter" idx="5"/>
          </p:nvPr>
        </p:nvSpPr>
        <p:spPr/>
        <p:txBody>
          <a:bodyPr/>
          <a:lstStyle/>
          <a:p>
            <a:fld id="{9A22B59D-8922-4B39-8A65-C654ADCB06E6}" type="slidenum">
              <a:rPr lang="en-GB" smtClean="0"/>
              <a:t>8</a:t>
            </a:fld>
            <a:endParaRPr lang="en-GB"/>
          </a:p>
        </p:txBody>
      </p:sp>
    </p:spTree>
    <p:extLst>
      <p:ext uri="{BB962C8B-B14F-4D97-AF65-F5344CB8AC3E}">
        <p14:creationId xmlns:p14="http://schemas.microsoft.com/office/powerpoint/2010/main" val="1290954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2BDED-1171-E9C7-F8B1-31C2DC224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9185E-EE30-9E6A-570B-1F520428E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29178-FCE7-AB63-F5CB-63B48B7F62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094142-C4CC-B67A-6547-2874160AD15C}"/>
              </a:ext>
            </a:extLst>
          </p:cNvPr>
          <p:cNvSpPr>
            <a:spLocks noGrp="1"/>
          </p:cNvSpPr>
          <p:nvPr>
            <p:ph type="sldNum" sz="quarter" idx="5"/>
          </p:nvPr>
        </p:nvSpPr>
        <p:spPr/>
        <p:txBody>
          <a:bodyPr/>
          <a:lstStyle/>
          <a:p>
            <a:fld id="{9A22B59D-8922-4B39-8A65-C654ADCB06E6}" type="slidenum">
              <a:rPr lang="en-GB" smtClean="0"/>
              <a:t>9</a:t>
            </a:fld>
            <a:endParaRPr lang="en-GB"/>
          </a:p>
        </p:txBody>
      </p:sp>
    </p:spTree>
    <p:extLst>
      <p:ext uri="{BB962C8B-B14F-4D97-AF65-F5344CB8AC3E}">
        <p14:creationId xmlns:p14="http://schemas.microsoft.com/office/powerpoint/2010/main" val="1460127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84BF3-8AAE-9022-6B13-EEBFE70411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2F94E-7732-C198-9EEC-47EDF3BA07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71509-728E-133D-88F5-5D991D75501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AA5238A-52E0-1122-C3F0-96AA9EC0DD4A}"/>
              </a:ext>
            </a:extLst>
          </p:cNvPr>
          <p:cNvSpPr>
            <a:spLocks noGrp="1"/>
          </p:cNvSpPr>
          <p:nvPr>
            <p:ph type="sldNum" sz="quarter" idx="5"/>
          </p:nvPr>
        </p:nvSpPr>
        <p:spPr/>
        <p:txBody>
          <a:bodyPr/>
          <a:lstStyle/>
          <a:p>
            <a:fld id="{9A22B59D-8922-4B39-8A65-C654ADCB06E6}" type="slidenum">
              <a:rPr lang="en-GB" smtClean="0"/>
              <a:t>10</a:t>
            </a:fld>
            <a:endParaRPr lang="en-GB"/>
          </a:p>
        </p:txBody>
      </p:sp>
    </p:spTree>
    <p:extLst>
      <p:ext uri="{BB962C8B-B14F-4D97-AF65-F5344CB8AC3E}">
        <p14:creationId xmlns:p14="http://schemas.microsoft.com/office/powerpoint/2010/main" val="2730437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9BD9-19B5-8C0C-D660-4CF3FB8AC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82442E-3939-3F4B-96D7-12A77DD45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BB2875-498C-A58C-2385-C5F733BC30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44B7EA4-F26A-1801-625C-3B0A27465BD2}"/>
              </a:ext>
            </a:extLst>
          </p:cNvPr>
          <p:cNvSpPr>
            <a:spLocks noGrp="1"/>
          </p:cNvSpPr>
          <p:nvPr>
            <p:ph type="sldNum" sz="quarter" idx="5"/>
          </p:nvPr>
        </p:nvSpPr>
        <p:spPr/>
        <p:txBody>
          <a:bodyPr/>
          <a:lstStyle/>
          <a:p>
            <a:fld id="{9A22B59D-8922-4B39-8A65-C654ADCB06E6}" type="slidenum">
              <a:rPr lang="en-GB" smtClean="0"/>
              <a:t>11</a:t>
            </a:fld>
            <a:endParaRPr lang="en-GB"/>
          </a:p>
        </p:txBody>
      </p:sp>
    </p:spTree>
    <p:extLst>
      <p:ext uri="{BB962C8B-B14F-4D97-AF65-F5344CB8AC3E}">
        <p14:creationId xmlns:p14="http://schemas.microsoft.com/office/powerpoint/2010/main" val="4153816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57A6D-B4D7-0F16-8B02-BC4D49E1A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31BB55-2333-4D1E-7302-00DDDA054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C99FB4-9C66-834A-A4DD-E50D4955E02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76B915-64BB-E433-153D-7DA625681A9B}"/>
              </a:ext>
            </a:extLst>
          </p:cNvPr>
          <p:cNvSpPr>
            <a:spLocks noGrp="1"/>
          </p:cNvSpPr>
          <p:nvPr>
            <p:ph type="sldNum" sz="quarter" idx="5"/>
          </p:nvPr>
        </p:nvSpPr>
        <p:spPr/>
        <p:txBody>
          <a:bodyPr/>
          <a:lstStyle/>
          <a:p>
            <a:fld id="{9A22B59D-8922-4B39-8A65-C654ADCB06E6}" type="slidenum">
              <a:rPr lang="en-GB" smtClean="0"/>
              <a:t>12</a:t>
            </a:fld>
            <a:endParaRPr lang="en-GB"/>
          </a:p>
        </p:txBody>
      </p:sp>
    </p:spTree>
    <p:extLst>
      <p:ext uri="{BB962C8B-B14F-4D97-AF65-F5344CB8AC3E}">
        <p14:creationId xmlns:p14="http://schemas.microsoft.com/office/powerpoint/2010/main" val="3310102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9E1D6-FCD0-F205-4E44-DC2A2FF89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A4A57-FBAC-2453-3A11-2A358AECB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6B0046-FB4A-6B1B-B44A-FFF8B5EF89C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2E3C138-310D-2EEF-9330-FBDBC6F07B0C}"/>
              </a:ext>
            </a:extLst>
          </p:cNvPr>
          <p:cNvSpPr>
            <a:spLocks noGrp="1"/>
          </p:cNvSpPr>
          <p:nvPr>
            <p:ph type="sldNum" sz="quarter" idx="5"/>
          </p:nvPr>
        </p:nvSpPr>
        <p:spPr/>
        <p:txBody>
          <a:bodyPr/>
          <a:lstStyle/>
          <a:p>
            <a:fld id="{9A22B59D-8922-4B39-8A65-C654ADCB06E6}" type="slidenum">
              <a:rPr lang="en-GB" smtClean="0"/>
              <a:t>13</a:t>
            </a:fld>
            <a:endParaRPr lang="en-GB"/>
          </a:p>
        </p:txBody>
      </p:sp>
    </p:spTree>
    <p:extLst>
      <p:ext uri="{BB962C8B-B14F-4D97-AF65-F5344CB8AC3E}">
        <p14:creationId xmlns:p14="http://schemas.microsoft.com/office/powerpoint/2010/main" val="2577161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2465F-97EC-6A5A-9B8D-983E4A7C1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43AD5-D6F2-C3BA-58F0-78AB434341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F26191-254D-6DB0-F92E-3FB4906F0D2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86A64F-3384-157E-3FC1-EE335F9761A3}"/>
              </a:ext>
            </a:extLst>
          </p:cNvPr>
          <p:cNvSpPr>
            <a:spLocks noGrp="1"/>
          </p:cNvSpPr>
          <p:nvPr>
            <p:ph type="sldNum" sz="quarter" idx="5"/>
          </p:nvPr>
        </p:nvSpPr>
        <p:spPr/>
        <p:txBody>
          <a:bodyPr/>
          <a:lstStyle/>
          <a:p>
            <a:fld id="{9A22B59D-8922-4B39-8A65-C654ADCB06E6}" type="slidenum">
              <a:rPr lang="en-GB" smtClean="0"/>
              <a:t>14</a:t>
            </a:fld>
            <a:endParaRPr lang="en-GB"/>
          </a:p>
        </p:txBody>
      </p:sp>
    </p:spTree>
    <p:extLst>
      <p:ext uri="{BB962C8B-B14F-4D97-AF65-F5344CB8AC3E}">
        <p14:creationId xmlns:p14="http://schemas.microsoft.com/office/powerpoint/2010/main" val="164744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1EA8-9FB9-626C-F9AB-2A4FE1ECF1D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62AA1F6-06D1-2DDC-B5C9-8851776C8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DA0A71D-C2C7-ACF9-E8D3-F58CB56BACB3}"/>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5" name="Footer Placeholder 4">
            <a:extLst>
              <a:ext uri="{FF2B5EF4-FFF2-40B4-BE49-F238E27FC236}">
                <a16:creationId xmlns:a16="http://schemas.microsoft.com/office/drawing/2014/main" id="{5857E43B-94FF-1FFA-D38B-19C454F49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F50346-BD9A-BD55-063F-56C424DEA9BA}"/>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372850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3716-D7BB-16BB-AD89-28138A3B00F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28DE0F4-3C0D-6590-9B7B-A2ABA00E5A8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75771AE-26DE-62E5-4061-8C7CC926B3C6}"/>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5" name="Footer Placeholder 4">
            <a:extLst>
              <a:ext uri="{FF2B5EF4-FFF2-40B4-BE49-F238E27FC236}">
                <a16:creationId xmlns:a16="http://schemas.microsoft.com/office/drawing/2014/main" id="{288D748D-7E28-BBF6-B177-1AF2A4F30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485B61-F10A-B80E-24A2-3EC8D834DD41}"/>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4195169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4D01-067B-C0F9-51AA-76964CBA91A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741D12C-0B8F-9B55-A636-734A3DFEF2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D4F499-ECD0-ABC6-45FB-A225C94C08A8}"/>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5" name="Footer Placeholder 4">
            <a:extLst>
              <a:ext uri="{FF2B5EF4-FFF2-40B4-BE49-F238E27FC236}">
                <a16:creationId xmlns:a16="http://schemas.microsoft.com/office/drawing/2014/main" id="{742E686B-393B-5383-E2D5-BB5F914202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272D8-63A2-2444-82A6-AB7F8FAFDCA3}"/>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3235101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33516-A999-E208-F106-3C6CB1DC094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C371DD6-168A-C7A1-20F5-12550D3132F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173530F-F8B8-8F2C-F2B2-B7D39EC800B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58C4431-12E9-2826-B8C6-7B86EE6557B0}"/>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6" name="Footer Placeholder 5">
            <a:extLst>
              <a:ext uri="{FF2B5EF4-FFF2-40B4-BE49-F238E27FC236}">
                <a16:creationId xmlns:a16="http://schemas.microsoft.com/office/drawing/2014/main" id="{B2369C8C-A37B-8DBC-8BC6-EFF250FEBC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4661-80BD-B1E0-CDCC-5FE726764488}"/>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97127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25075-6990-B7A9-F95F-DC75C272FA4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5F1BA09-E6A5-001F-D6C5-06E39DC4CE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19CA6F0-25F3-E074-5857-A2050EA5A3D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F9CB9F9-320F-09A4-A12A-DF6F238D3D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BA48F16-668F-8330-E6EC-33D4F3A94D0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04E7C0F-21E2-DB40-B301-9CCF4480EA57}"/>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8" name="Footer Placeholder 7">
            <a:extLst>
              <a:ext uri="{FF2B5EF4-FFF2-40B4-BE49-F238E27FC236}">
                <a16:creationId xmlns:a16="http://schemas.microsoft.com/office/drawing/2014/main" id="{DB4E317D-93B6-CCF9-7302-00E0736137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3E7FD7-8D66-EECB-DD3A-2719409C9001}"/>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1057851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4BAB-F9CE-4F1F-A5BB-28FEC34AF43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D6381E4-2832-E214-DCFD-49F4ED171265}"/>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4" name="Footer Placeholder 3">
            <a:extLst>
              <a:ext uri="{FF2B5EF4-FFF2-40B4-BE49-F238E27FC236}">
                <a16:creationId xmlns:a16="http://schemas.microsoft.com/office/drawing/2014/main" id="{5F31709B-F7FF-730B-4906-8349AFED6B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07BEE5-436C-A8A7-7E88-1AB72BF924DC}"/>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408120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F528A7-DB41-2E31-0677-B65C75E3FD9B}"/>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3" name="Footer Placeholder 2">
            <a:extLst>
              <a:ext uri="{FF2B5EF4-FFF2-40B4-BE49-F238E27FC236}">
                <a16:creationId xmlns:a16="http://schemas.microsoft.com/office/drawing/2014/main" id="{F9544BF0-13BE-9C83-49E1-1CCB2900EE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35971B-1BF0-140C-2D5C-C4F7358F135E}"/>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72303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8F9E1-B808-9E2E-3360-D250811770B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9725899-1E00-8BFE-394F-C9CABEAB47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A10A344-6787-9F5A-EA36-394C6F33A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C92BD7-8F39-8042-AE6A-5176C7DE995F}"/>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6" name="Footer Placeholder 5">
            <a:extLst>
              <a:ext uri="{FF2B5EF4-FFF2-40B4-BE49-F238E27FC236}">
                <a16:creationId xmlns:a16="http://schemas.microsoft.com/office/drawing/2014/main" id="{072AB732-853B-ED50-9A14-974A0510AC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44ACF2-DE20-FE38-3E53-EDB11BE1A00C}"/>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178751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53B2F-56CF-BAC6-1D4C-039DA934346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983E1BA-F84D-E5F3-6C1B-33708FA0EF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C08C12-988A-BE61-B63B-F21C667D10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FECA7B6-E6F7-B7E1-0054-705D867BB925}"/>
              </a:ext>
            </a:extLst>
          </p:cNvPr>
          <p:cNvSpPr>
            <a:spLocks noGrp="1"/>
          </p:cNvSpPr>
          <p:nvPr>
            <p:ph type="dt" sz="half" idx="10"/>
          </p:nvPr>
        </p:nvSpPr>
        <p:spPr/>
        <p:txBody>
          <a:bodyPr/>
          <a:lstStyle/>
          <a:p>
            <a:fld id="{461AEF67-816D-414A-9231-C0C62E736B25}" type="datetimeFigureOut">
              <a:rPr lang="en-US" smtClean="0"/>
              <a:t>10/6/2025</a:t>
            </a:fld>
            <a:endParaRPr lang="en-US"/>
          </a:p>
        </p:txBody>
      </p:sp>
      <p:sp>
        <p:nvSpPr>
          <p:cNvPr id="6" name="Footer Placeholder 5">
            <a:extLst>
              <a:ext uri="{FF2B5EF4-FFF2-40B4-BE49-F238E27FC236}">
                <a16:creationId xmlns:a16="http://schemas.microsoft.com/office/drawing/2014/main" id="{AD44AED8-6F8D-7F84-DC33-95CBD32900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D4A3C0-73E6-0A62-06F8-9BA1F30AAB30}"/>
              </a:ext>
            </a:extLst>
          </p:cNvPr>
          <p:cNvSpPr>
            <a:spLocks noGrp="1"/>
          </p:cNvSpPr>
          <p:nvPr>
            <p:ph type="sldNum" sz="quarter" idx="12"/>
          </p:nvPr>
        </p:nvSpPr>
        <p:spPr/>
        <p:txBody>
          <a:bodyPr/>
          <a:lstStyle/>
          <a:p>
            <a:fld id="{7F06E942-DCEA-1343-BAE2-8878C84202FC}" type="slidenum">
              <a:rPr lang="en-US" smtClean="0"/>
              <a:t>‹#›</a:t>
            </a:fld>
            <a:endParaRPr lang="en-US"/>
          </a:p>
        </p:txBody>
      </p:sp>
    </p:spTree>
    <p:extLst>
      <p:ext uri="{BB962C8B-B14F-4D97-AF65-F5344CB8AC3E}">
        <p14:creationId xmlns:p14="http://schemas.microsoft.com/office/powerpoint/2010/main" val="294160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49CEA4-CC7C-3FF3-AD42-89649A28FB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3FFC896-2C0F-221B-AB05-93F0AFDC8C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E2CDFA5-5E34-5D82-96F9-DEE1CE7584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1AEF67-816D-414A-9231-C0C62E736B25}" type="datetimeFigureOut">
              <a:rPr lang="en-US" smtClean="0"/>
              <a:t>10/6/2025</a:t>
            </a:fld>
            <a:endParaRPr lang="en-US"/>
          </a:p>
        </p:txBody>
      </p:sp>
      <p:sp>
        <p:nvSpPr>
          <p:cNvPr id="5" name="Footer Placeholder 4">
            <a:extLst>
              <a:ext uri="{FF2B5EF4-FFF2-40B4-BE49-F238E27FC236}">
                <a16:creationId xmlns:a16="http://schemas.microsoft.com/office/drawing/2014/main" id="{6BCF9A13-39F4-FB6B-BB8A-E0B32C033A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35BA93-2EC4-3FB1-8F53-57D89681AC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6E942-DCEA-1343-BAE2-8878C84202FC}" type="slidenum">
              <a:rPr lang="en-US" smtClean="0"/>
              <a:t>‹#›</a:t>
            </a:fld>
            <a:endParaRPr lang="en-US"/>
          </a:p>
        </p:txBody>
      </p:sp>
    </p:spTree>
    <p:extLst>
      <p:ext uri="{BB962C8B-B14F-4D97-AF65-F5344CB8AC3E}">
        <p14:creationId xmlns:p14="http://schemas.microsoft.com/office/powerpoint/2010/main" val="207272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advisory.com/topics/health-equity" TargetMode="External"/><Relationship Id="rId3" Type="http://schemas.openxmlformats.org/officeDocument/2006/relationships/hyperlink" Target="https://www.gov.uk/government/publications/health-equity-assessment-tool-heat" TargetMode="External"/><Relationship Id="rId7" Type="http://schemas.openxmlformats.org/officeDocument/2006/relationships/hyperlink" Target="https://fingertips.phe.org.uk/profile/general-practice/data#page/1/gid/2000005/pat/165/ati/204/are/U32116/iid/639/age/28/sex/4/cat/-1/ctp/-1/yrr/1/cid/4/tbm/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fingertips.phe.org.uk/" TargetMode="External"/><Relationship Id="rId5" Type="http://schemas.openxmlformats.org/officeDocument/2006/relationships/hyperlink" Target="https://www.kingsfund.org.uk/" TargetMode="External"/><Relationship Id="rId4" Type="http://schemas.openxmlformats.org/officeDocument/2006/relationships/hyperlink" Target="https://digital.nhs.uk/data-and-information/data-collections-and-data-sets/data-set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gov.uk/government/publications/health-equity-assessment-tool-hea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gov.uk/government/publications/health-inequalities-place-based-approaches-to-reduce-inequalities" TargetMode="External"/><Relationship Id="rId5" Type="http://schemas.openxmlformats.org/officeDocument/2006/relationships/hyperlink" Target="https://ukhsa.blog.gov.uk/category/priority2/health-inequalities-priority2/" TargetMode="External"/><Relationship Id="rId4" Type="http://schemas.openxmlformats.org/officeDocument/2006/relationships/hyperlink" Target="https://www.gov.uk/government/collections/all-our-health-personalised-care-and-population-health"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england.nhs.uk/about/equality/equality-hub/national-healthcare-inequalities-improvement-programme/data-and-insight/hi-improvement-dashboard/"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england.nhs.uk/long-read/working-in-partnership-with-people-and-communities-statutory-guidance/" TargetMode="External"/><Relationship Id="rId5" Type="http://schemas.openxmlformats.org/officeDocument/2006/relationships/hyperlink" Target="https://www.gov.uk/guidance/equality-act-2010-guidance" TargetMode="External"/><Relationship Id="rId4" Type="http://schemas.openxmlformats.org/officeDocument/2006/relationships/hyperlink" Target="https://ageing-better.org.uk/publications/ageing-inequality-ethnicity-evidence-car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C953-5483-42E2-FB8B-CE2CF85C56EE}"/>
              </a:ext>
            </a:extLst>
          </p:cNvPr>
          <p:cNvSpPr>
            <a:spLocks noGrp="1"/>
          </p:cNvSpPr>
          <p:nvPr>
            <p:ph type="ctrTitle"/>
          </p:nvPr>
        </p:nvSpPr>
        <p:spPr>
          <a:xfrm>
            <a:off x="457199" y="564579"/>
            <a:ext cx="11310257" cy="2387600"/>
          </a:xfrm>
        </p:spPr>
        <p:txBody>
          <a:bodyPr>
            <a:normAutofit/>
          </a:bodyPr>
          <a:lstStyle/>
          <a:p>
            <a:pPr algn="l"/>
            <a:r>
              <a:rPr lang="en-US" sz="4800" b="1" dirty="0">
                <a:solidFill>
                  <a:srgbClr val="00B3DC"/>
                </a:solidFill>
                <a:latin typeface="Arial" panose="020B0604020202020204" pitchFamily="34" charset="0"/>
                <a:cs typeface="Arial" panose="020B0604020202020204" pitchFamily="34" charset="0"/>
              </a:rPr>
              <a:t>Health Equity Assessment Tool (HEAT) Training </a:t>
            </a:r>
          </a:p>
        </p:txBody>
      </p:sp>
      <p:sp>
        <p:nvSpPr>
          <p:cNvPr id="3" name="Subtitle 2">
            <a:extLst>
              <a:ext uri="{FF2B5EF4-FFF2-40B4-BE49-F238E27FC236}">
                <a16:creationId xmlns:a16="http://schemas.microsoft.com/office/drawing/2014/main" id="{214F7664-3F64-8421-0DFF-B585B0FFCA8A}"/>
              </a:ext>
            </a:extLst>
          </p:cNvPr>
          <p:cNvSpPr>
            <a:spLocks noGrp="1"/>
          </p:cNvSpPr>
          <p:nvPr>
            <p:ph type="subTitle" idx="1"/>
          </p:nvPr>
        </p:nvSpPr>
        <p:spPr>
          <a:xfrm>
            <a:off x="457199" y="3602038"/>
            <a:ext cx="11310257" cy="1655762"/>
          </a:xfrm>
        </p:spPr>
        <p:txBody>
          <a:bodyPr/>
          <a:lstStyle/>
          <a:p>
            <a:pPr algn="l"/>
            <a:r>
              <a:rPr lang="en-US" dirty="0">
                <a:latin typeface="Arial" panose="020B0604020202020204" pitchFamily="34" charset="0"/>
                <a:cs typeface="Arial" panose="020B0604020202020204" pitchFamily="34" charset="0"/>
              </a:rPr>
              <a:t>Developed by;</a:t>
            </a:r>
          </a:p>
          <a:p>
            <a:pPr algn="l"/>
            <a:r>
              <a:rPr lang="en-US" dirty="0">
                <a:latin typeface="Arial" panose="020B0604020202020204" pitchFamily="34" charset="0"/>
                <a:cs typeface="Arial" panose="020B0604020202020204" pitchFamily="34" charset="0"/>
              </a:rPr>
              <a:t>Kassie </a:t>
            </a:r>
            <a:r>
              <a:rPr lang="en-US" dirty="0" err="1">
                <a:latin typeface="Arial" panose="020B0604020202020204" pitchFamily="34" charset="0"/>
                <a:cs typeface="Arial" panose="020B0604020202020204" pitchFamily="34" charset="0"/>
              </a:rPr>
              <a:t>Styche,</a:t>
            </a:r>
            <a:r>
              <a:rPr lang="en-US" dirty="0">
                <a:latin typeface="Arial" panose="020B0604020202020204" pitchFamily="34" charset="0"/>
                <a:cs typeface="Arial" panose="020B0604020202020204" pitchFamily="34" charset="0"/>
              </a:rPr>
              <a:t> Health Inequalities Manager </a:t>
            </a:r>
          </a:p>
        </p:txBody>
      </p:sp>
    </p:spTree>
    <p:extLst>
      <p:ext uri="{BB962C8B-B14F-4D97-AF65-F5344CB8AC3E}">
        <p14:creationId xmlns:p14="http://schemas.microsoft.com/office/powerpoint/2010/main" val="3036337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57EA-0839-FB63-72A3-4E74CEF326C3}"/>
              </a:ext>
            </a:extLst>
          </p:cNvPr>
          <p:cNvSpPr>
            <a:spLocks noGrp="1"/>
          </p:cNvSpPr>
          <p:nvPr>
            <p:ph type="title"/>
          </p:nvPr>
        </p:nvSpPr>
        <p:spPr>
          <a:xfrm>
            <a:off x="451757" y="952416"/>
            <a:ext cx="11288486" cy="568568"/>
          </a:xfrm>
        </p:spPr>
        <p:txBody>
          <a:bodyPr>
            <a:normAutofit fontScale="90000"/>
          </a:bodyPr>
          <a:lstStyle/>
          <a:p>
            <a:r>
              <a:rPr lang="en-US" b="1" dirty="0">
                <a:solidFill>
                  <a:srgbClr val="00B3DC"/>
                </a:solidFill>
                <a:latin typeface="Arial" panose="020B0604020202020204" pitchFamily="34" charset="0"/>
                <a:cs typeface="Arial" panose="020B0604020202020204" pitchFamily="34" charset="0"/>
              </a:rPr>
              <a:t>Learning aims </a:t>
            </a:r>
          </a:p>
        </p:txBody>
      </p:sp>
      <p:sp>
        <p:nvSpPr>
          <p:cNvPr id="8" name="TextBox 7">
            <a:extLst>
              <a:ext uri="{FF2B5EF4-FFF2-40B4-BE49-F238E27FC236}">
                <a16:creationId xmlns:a16="http://schemas.microsoft.com/office/drawing/2014/main" id="{DF47BFBD-4511-642A-492C-3071AD8E7C6C}"/>
              </a:ext>
            </a:extLst>
          </p:cNvPr>
          <p:cNvSpPr txBox="1"/>
          <p:nvPr/>
        </p:nvSpPr>
        <p:spPr>
          <a:xfrm>
            <a:off x="451757" y="1778668"/>
            <a:ext cx="11370897" cy="4154984"/>
          </a:xfrm>
          <a:prstGeom prst="rect">
            <a:avLst/>
          </a:prstGeom>
          <a:noFill/>
        </p:spPr>
        <p:txBody>
          <a:bodyPr wrap="square">
            <a:spAutoFit/>
          </a:bodyPr>
          <a:lstStyle/>
          <a:p>
            <a:pPr marL="342900" indent="-342900">
              <a:buFont typeface="Arial" panose="020B0604020202020204" pitchFamily="34" charset="0"/>
              <a:buChar char="•"/>
            </a:pPr>
            <a:r>
              <a:rPr lang="en-GB" sz="2400" b="1" dirty="0"/>
              <a:t>Raise awareness of the critical importance health equity plays in everything we do</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a:t>Provide practical tools and resources to embed health equity into your role</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a:t>Demonstrate how the HEAT process fits into governance</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a:t>Provide guidance on the Health Equity Assessment Tool (HEAT) and how to complete this</a:t>
            </a:r>
          </a:p>
          <a:p>
            <a:pPr marL="342900" indent="-342900">
              <a:buFont typeface="Arial" panose="020B0604020202020204" pitchFamily="34" charset="0"/>
              <a:buChar char="•"/>
            </a:pPr>
            <a:endParaRPr lang="en-GB" sz="2400" b="1" dirty="0"/>
          </a:p>
          <a:p>
            <a:pPr marL="342900" indent="-342900">
              <a:buFont typeface="Arial" panose="020B0604020202020204" pitchFamily="34" charset="0"/>
              <a:buChar char="•"/>
            </a:pPr>
            <a:r>
              <a:rPr lang="en-GB" sz="2400" b="1" dirty="0"/>
              <a:t>Recognise what matters to people in the community and how they might access and experience care differently</a:t>
            </a:r>
          </a:p>
        </p:txBody>
      </p:sp>
    </p:spTree>
    <p:extLst>
      <p:ext uri="{BB962C8B-B14F-4D97-AF65-F5344CB8AC3E}">
        <p14:creationId xmlns:p14="http://schemas.microsoft.com/office/powerpoint/2010/main" val="202068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57EA-0839-FB63-72A3-4E74CEF326C3}"/>
              </a:ext>
            </a:extLst>
          </p:cNvPr>
          <p:cNvSpPr>
            <a:spLocks noGrp="1"/>
          </p:cNvSpPr>
          <p:nvPr>
            <p:ph type="title"/>
          </p:nvPr>
        </p:nvSpPr>
        <p:spPr>
          <a:xfrm>
            <a:off x="451757" y="2766218"/>
            <a:ext cx="11288486" cy="1325563"/>
          </a:xfrm>
        </p:spPr>
        <p:txBody>
          <a:bodyPr>
            <a:noAutofit/>
          </a:bodyPr>
          <a:lstStyle/>
          <a:p>
            <a:r>
              <a:rPr lang="en-GB" sz="2800" b="1" dirty="0">
                <a:solidFill>
                  <a:srgbClr val="00B3DC"/>
                </a:solidFill>
                <a:latin typeface="Arial" panose="020B0604020202020204" pitchFamily="34" charset="0"/>
                <a:cs typeface="Arial" panose="020B0604020202020204" pitchFamily="34" charset="0"/>
              </a:rPr>
              <a:t>Health inequalities refer to systematic differences in health status or the distribution of health resources between different population groups. These differences arise from social conditions in which people are born, grow, live, work, and age. Health inequalities are often avoidable, unfair, and systematic, meaning that certain groups experience worse health outcomes and have increased difficulty accessing healthcare due to the systems that influence their lives</a:t>
            </a:r>
            <a:br>
              <a:rPr lang="en-GB" sz="2800" b="1" dirty="0">
                <a:solidFill>
                  <a:srgbClr val="00B3DC"/>
                </a:solidFill>
                <a:latin typeface="Arial" panose="020B0604020202020204" pitchFamily="34" charset="0"/>
                <a:cs typeface="Arial" panose="020B0604020202020204" pitchFamily="34" charset="0"/>
              </a:rPr>
            </a:br>
            <a:br>
              <a:rPr lang="en-GB" sz="2800" b="1" dirty="0">
                <a:solidFill>
                  <a:srgbClr val="00B3DC"/>
                </a:solidFill>
                <a:latin typeface="Arial" panose="020B0604020202020204" pitchFamily="34" charset="0"/>
                <a:cs typeface="Arial" panose="020B0604020202020204" pitchFamily="34" charset="0"/>
              </a:rPr>
            </a:br>
            <a:r>
              <a:rPr lang="en-GB" sz="2800" b="1" dirty="0">
                <a:latin typeface="Arial" panose="020B0604020202020204" pitchFamily="34" charset="0"/>
                <a:cs typeface="Arial" panose="020B0604020202020204" pitchFamily="34" charset="0"/>
              </a:rPr>
              <a:t>Why is addressing health inequalities so difficult?</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6421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57EA-0839-FB63-72A3-4E74CEF326C3}"/>
              </a:ext>
            </a:extLst>
          </p:cNvPr>
          <p:cNvSpPr>
            <a:spLocks noGrp="1"/>
          </p:cNvSpPr>
          <p:nvPr>
            <p:ph type="title"/>
          </p:nvPr>
        </p:nvSpPr>
        <p:spPr>
          <a:xfrm>
            <a:off x="457200" y="1595211"/>
            <a:ext cx="11288486" cy="1325563"/>
          </a:xfrm>
        </p:spPr>
        <p:txBody>
          <a:bodyPr/>
          <a:lstStyle/>
          <a:p>
            <a:br>
              <a:rPr lang="en-US" b="1">
                <a:solidFill>
                  <a:srgbClr val="00B3DC"/>
                </a:solidFill>
                <a:latin typeface="Arial" panose="020B0604020202020204" pitchFamily="34" charset="0"/>
                <a:cs typeface="Arial" panose="020B0604020202020204" pitchFamily="34" charset="0"/>
              </a:rPr>
            </a:br>
            <a:r>
              <a:rPr lang="en-US" b="1">
                <a:solidFill>
                  <a:srgbClr val="00B3DC"/>
                </a:solidFill>
                <a:latin typeface="Arial" panose="020B0604020202020204" pitchFamily="34" charset="0"/>
                <a:cs typeface="Arial" panose="020B0604020202020204" pitchFamily="34" charset="0"/>
              </a:rPr>
              <a:t> </a:t>
            </a:r>
            <a:endParaRPr lang="en-US" b="1" dirty="0">
              <a:solidFill>
                <a:srgbClr val="00B3DC"/>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1FA9D80-25E0-B0BE-6522-0E5060328018}"/>
              </a:ext>
            </a:extLst>
          </p:cNvPr>
          <p:cNvPicPr>
            <a:picLocks noChangeAspect="1"/>
          </p:cNvPicPr>
          <p:nvPr/>
        </p:nvPicPr>
        <p:blipFill>
          <a:blip r:embed="rId3"/>
          <a:stretch>
            <a:fillRect/>
          </a:stretch>
        </p:blipFill>
        <p:spPr>
          <a:xfrm>
            <a:off x="279700" y="1026556"/>
            <a:ext cx="8724452" cy="5406517"/>
          </a:xfrm>
          <a:prstGeom prst="rect">
            <a:avLst/>
          </a:prstGeom>
        </p:spPr>
      </p:pic>
      <p:sp>
        <p:nvSpPr>
          <p:cNvPr id="6" name="TextBox 5">
            <a:extLst>
              <a:ext uri="{FF2B5EF4-FFF2-40B4-BE49-F238E27FC236}">
                <a16:creationId xmlns:a16="http://schemas.microsoft.com/office/drawing/2014/main" id="{09A5570B-1DDC-0797-129F-F114378AD26C}"/>
              </a:ext>
            </a:extLst>
          </p:cNvPr>
          <p:cNvSpPr txBox="1"/>
          <p:nvPr/>
        </p:nvSpPr>
        <p:spPr>
          <a:xfrm>
            <a:off x="9181652" y="1313347"/>
            <a:ext cx="2775474" cy="3323987"/>
          </a:xfrm>
          <a:prstGeom prst="rect">
            <a:avLst/>
          </a:prstGeom>
          <a:noFill/>
        </p:spPr>
        <p:txBody>
          <a:bodyPr wrap="square">
            <a:spAutoFit/>
          </a:bodyPr>
          <a:lstStyle/>
          <a:p>
            <a:r>
              <a:rPr lang="en-GB" sz="2400" dirty="0"/>
              <a:t>Health equity and health equality do not mean the same thing. </a:t>
            </a:r>
          </a:p>
          <a:p>
            <a:endParaRPr lang="en-GB" sz="2400" dirty="0"/>
          </a:p>
          <a:p>
            <a:r>
              <a:rPr lang="en-GB" sz="2400" dirty="0"/>
              <a:t>What is the difference? </a:t>
            </a:r>
          </a:p>
          <a:p>
            <a:endParaRPr lang="en-GB" sz="2400" dirty="0"/>
          </a:p>
          <a:p>
            <a:endParaRPr lang="en-GB" dirty="0"/>
          </a:p>
        </p:txBody>
      </p:sp>
    </p:spTree>
    <p:extLst>
      <p:ext uri="{BB962C8B-B14F-4D97-AF65-F5344CB8AC3E}">
        <p14:creationId xmlns:p14="http://schemas.microsoft.com/office/powerpoint/2010/main" val="408613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B57EA-0839-FB63-72A3-4E74CEF326C3}"/>
              </a:ext>
            </a:extLst>
          </p:cNvPr>
          <p:cNvSpPr>
            <a:spLocks noGrp="1"/>
          </p:cNvSpPr>
          <p:nvPr>
            <p:ph type="title"/>
          </p:nvPr>
        </p:nvSpPr>
        <p:spPr>
          <a:xfrm>
            <a:off x="451757" y="756115"/>
            <a:ext cx="11288486"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Overlapping dimensions </a:t>
            </a:r>
          </a:p>
        </p:txBody>
      </p:sp>
      <p:pic>
        <p:nvPicPr>
          <p:cNvPr id="4" name="Picture 3">
            <a:extLst>
              <a:ext uri="{FF2B5EF4-FFF2-40B4-BE49-F238E27FC236}">
                <a16:creationId xmlns:a16="http://schemas.microsoft.com/office/drawing/2014/main" id="{3CABE6F2-BBFC-A25C-14FF-31B49F30BBE9}"/>
              </a:ext>
            </a:extLst>
          </p:cNvPr>
          <p:cNvPicPr>
            <a:picLocks noChangeAspect="1"/>
          </p:cNvPicPr>
          <p:nvPr/>
        </p:nvPicPr>
        <p:blipFill>
          <a:blip r:embed="rId3"/>
          <a:stretch>
            <a:fillRect/>
          </a:stretch>
        </p:blipFill>
        <p:spPr>
          <a:xfrm>
            <a:off x="2126427" y="1752383"/>
            <a:ext cx="8157883" cy="4943475"/>
          </a:xfrm>
          <a:prstGeom prst="rect">
            <a:avLst/>
          </a:prstGeom>
        </p:spPr>
      </p:pic>
    </p:spTree>
    <p:extLst>
      <p:ext uri="{BB962C8B-B14F-4D97-AF65-F5344CB8AC3E}">
        <p14:creationId xmlns:p14="http://schemas.microsoft.com/office/powerpoint/2010/main" val="711728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FA5B6-3732-80BF-E3C9-BE6AD7109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19F855-C9DE-5EE9-A763-E725E873CB6F}"/>
              </a:ext>
            </a:extLst>
          </p:cNvPr>
          <p:cNvSpPr>
            <a:spLocks noGrp="1"/>
          </p:cNvSpPr>
          <p:nvPr>
            <p:ph type="title"/>
          </p:nvPr>
        </p:nvSpPr>
        <p:spPr>
          <a:xfrm>
            <a:off x="1990100" y="465658"/>
            <a:ext cx="11288486" cy="1325563"/>
          </a:xfrm>
        </p:spPr>
        <p:txBody>
          <a:bodyPr>
            <a:normAutofit/>
          </a:bodyPr>
          <a:lstStyle/>
          <a:p>
            <a:r>
              <a:rPr lang="en-GB" sz="3600" b="1" dirty="0">
                <a:solidFill>
                  <a:srgbClr val="00B3DC"/>
                </a:solidFill>
                <a:latin typeface="Arial" panose="020B0604020202020204" pitchFamily="34" charset="0"/>
                <a:cs typeface="Arial" panose="020B0604020202020204" pitchFamily="34" charset="0"/>
              </a:rPr>
              <a:t>The Iceberg Model of System Thinking</a:t>
            </a:r>
            <a:endParaRPr lang="en-US" sz="3600" b="1" dirty="0">
              <a:solidFill>
                <a:srgbClr val="00B3DC"/>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A0FBA17-9C7B-6FA2-5351-835A6D2FAA97}"/>
              </a:ext>
            </a:extLst>
          </p:cNvPr>
          <p:cNvPicPr>
            <a:picLocks noChangeAspect="1"/>
          </p:cNvPicPr>
          <p:nvPr/>
        </p:nvPicPr>
        <p:blipFill>
          <a:blip r:embed="rId3"/>
          <a:stretch>
            <a:fillRect/>
          </a:stretch>
        </p:blipFill>
        <p:spPr>
          <a:xfrm>
            <a:off x="3192278" y="1513964"/>
            <a:ext cx="5377138" cy="4023709"/>
          </a:xfrm>
          <a:prstGeom prst="rect">
            <a:avLst/>
          </a:prstGeom>
        </p:spPr>
      </p:pic>
      <p:pic>
        <p:nvPicPr>
          <p:cNvPr id="5" name="Picture 4">
            <a:extLst>
              <a:ext uri="{FF2B5EF4-FFF2-40B4-BE49-F238E27FC236}">
                <a16:creationId xmlns:a16="http://schemas.microsoft.com/office/drawing/2014/main" id="{65B18DF3-1164-8536-86CB-56D7D510B7B5}"/>
              </a:ext>
            </a:extLst>
          </p:cNvPr>
          <p:cNvPicPr>
            <a:picLocks noChangeAspect="1"/>
          </p:cNvPicPr>
          <p:nvPr/>
        </p:nvPicPr>
        <p:blipFill>
          <a:blip r:embed="rId4"/>
          <a:stretch>
            <a:fillRect/>
          </a:stretch>
        </p:blipFill>
        <p:spPr>
          <a:xfrm>
            <a:off x="223893" y="1513964"/>
            <a:ext cx="5182049" cy="1463167"/>
          </a:xfrm>
          <a:prstGeom prst="rect">
            <a:avLst/>
          </a:prstGeom>
        </p:spPr>
      </p:pic>
      <p:pic>
        <p:nvPicPr>
          <p:cNvPr id="6" name="Picture 5">
            <a:extLst>
              <a:ext uri="{FF2B5EF4-FFF2-40B4-BE49-F238E27FC236}">
                <a16:creationId xmlns:a16="http://schemas.microsoft.com/office/drawing/2014/main" id="{2E28537C-0D30-3BB9-E21C-632C9381CD09}"/>
              </a:ext>
            </a:extLst>
          </p:cNvPr>
          <p:cNvPicPr>
            <a:picLocks noChangeAspect="1"/>
          </p:cNvPicPr>
          <p:nvPr/>
        </p:nvPicPr>
        <p:blipFill>
          <a:blip r:embed="rId5"/>
          <a:stretch>
            <a:fillRect/>
          </a:stretch>
        </p:blipFill>
        <p:spPr>
          <a:xfrm>
            <a:off x="6233821" y="1695269"/>
            <a:ext cx="5303980" cy="1377815"/>
          </a:xfrm>
          <a:prstGeom prst="rect">
            <a:avLst/>
          </a:prstGeom>
        </p:spPr>
      </p:pic>
      <p:pic>
        <p:nvPicPr>
          <p:cNvPr id="7" name="Picture 6">
            <a:extLst>
              <a:ext uri="{FF2B5EF4-FFF2-40B4-BE49-F238E27FC236}">
                <a16:creationId xmlns:a16="http://schemas.microsoft.com/office/drawing/2014/main" id="{5BD9931B-7519-9108-584E-289DD1897070}"/>
              </a:ext>
            </a:extLst>
          </p:cNvPr>
          <p:cNvPicPr>
            <a:picLocks noChangeAspect="1"/>
          </p:cNvPicPr>
          <p:nvPr/>
        </p:nvPicPr>
        <p:blipFill>
          <a:blip r:embed="rId6"/>
          <a:stretch>
            <a:fillRect/>
          </a:stretch>
        </p:blipFill>
        <p:spPr>
          <a:xfrm>
            <a:off x="231786" y="3196606"/>
            <a:ext cx="5828281" cy="2341067"/>
          </a:xfrm>
          <a:prstGeom prst="rect">
            <a:avLst/>
          </a:prstGeom>
        </p:spPr>
      </p:pic>
      <p:pic>
        <p:nvPicPr>
          <p:cNvPr id="8" name="Picture 7">
            <a:extLst>
              <a:ext uri="{FF2B5EF4-FFF2-40B4-BE49-F238E27FC236}">
                <a16:creationId xmlns:a16="http://schemas.microsoft.com/office/drawing/2014/main" id="{662D44DF-155F-1C67-F4EC-7B1E542BA907}"/>
              </a:ext>
            </a:extLst>
          </p:cNvPr>
          <p:cNvPicPr>
            <a:picLocks noChangeAspect="1"/>
          </p:cNvPicPr>
          <p:nvPr/>
        </p:nvPicPr>
        <p:blipFill>
          <a:blip r:embed="rId7"/>
          <a:stretch>
            <a:fillRect/>
          </a:stretch>
        </p:blipFill>
        <p:spPr>
          <a:xfrm>
            <a:off x="6131935" y="3888557"/>
            <a:ext cx="5383235" cy="1274174"/>
          </a:xfrm>
          <a:prstGeom prst="rect">
            <a:avLst/>
          </a:prstGeom>
        </p:spPr>
      </p:pic>
      <p:sp>
        <p:nvSpPr>
          <p:cNvPr id="10" name="TextBox 9">
            <a:extLst>
              <a:ext uri="{FF2B5EF4-FFF2-40B4-BE49-F238E27FC236}">
                <a16:creationId xmlns:a16="http://schemas.microsoft.com/office/drawing/2014/main" id="{AE1A0F5C-B9DD-953E-2505-EA9F52CD573B}"/>
              </a:ext>
            </a:extLst>
          </p:cNvPr>
          <p:cNvSpPr txBox="1"/>
          <p:nvPr/>
        </p:nvSpPr>
        <p:spPr>
          <a:xfrm>
            <a:off x="341493" y="5619619"/>
            <a:ext cx="11784656" cy="1323439"/>
          </a:xfrm>
          <a:prstGeom prst="rect">
            <a:avLst/>
          </a:prstGeom>
          <a:noFill/>
        </p:spPr>
        <p:txBody>
          <a:bodyPr wrap="square">
            <a:spAutoFit/>
          </a:bodyPr>
          <a:lstStyle/>
          <a:p>
            <a:r>
              <a:rPr lang="en-GB" sz="1600" b="1" dirty="0"/>
              <a:t>By understanding people’s values, beliefs and principles (mental model level) we can begin to understand how they feel (structure level), why there are trends in behaviour (pattern level) and how this leads to events or inequalities. To explore deep below the surface, we need to have inclusive conversations.</a:t>
            </a:r>
          </a:p>
          <a:p>
            <a:endParaRPr lang="en-GB" sz="1600" b="1" dirty="0"/>
          </a:p>
          <a:p>
            <a:r>
              <a:rPr lang="en-GB" sz="1600" b="1" dirty="0"/>
              <a:t>Inclusive conversations will enable true authenticity</a:t>
            </a:r>
          </a:p>
        </p:txBody>
      </p:sp>
    </p:spTree>
    <p:extLst>
      <p:ext uri="{BB962C8B-B14F-4D97-AF65-F5344CB8AC3E}">
        <p14:creationId xmlns:p14="http://schemas.microsoft.com/office/powerpoint/2010/main" val="1565488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26809-0DFA-107A-9CAC-0EBE75DB5771}"/>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DD01003B-E249-2F8A-804B-B3C44DD0D8D6}"/>
              </a:ext>
            </a:extLst>
          </p:cNvPr>
          <p:cNvSpPr>
            <a:spLocks noGrp="1"/>
          </p:cNvSpPr>
          <p:nvPr>
            <p:ph type="title"/>
          </p:nvPr>
        </p:nvSpPr>
        <p:spPr>
          <a:xfrm>
            <a:off x="289560" y="698612"/>
            <a:ext cx="10515600"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Co-design and co-production </a:t>
            </a:r>
          </a:p>
        </p:txBody>
      </p:sp>
      <p:sp>
        <p:nvSpPr>
          <p:cNvPr id="17" name="TextBox 16">
            <a:extLst>
              <a:ext uri="{FF2B5EF4-FFF2-40B4-BE49-F238E27FC236}">
                <a16:creationId xmlns:a16="http://schemas.microsoft.com/office/drawing/2014/main" id="{7F035267-DC25-5779-919A-C093C235806B}"/>
              </a:ext>
            </a:extLst>
          </p:cNvPr>
          <p:cNvSpPr txBox="1"/>
          <p:nvPr/>
        </p:nvSpPr>
        <p:spPr>
          <a:xfrm>
            <a:off x="637391" y="2080729"/>
            <a:ext cx="4476078" cy="1754326"/>
          </a:xfrm>
          <a:prstGeom prst="rect">
            <a:avLst/>
          </a:prstGeom>
          <a:noFill/>
        </p:spPr>
        <p:txBody>
          <a:bodyPr wrap="square">
            <a:spAutoFit/>
          </a:bodyPr>
          <a:lstStyle/>
          <a:p>
            <a:r>
              <a:rPr lang="en-GB" sz="3600" dirty="0"/>
              <a:t>What makes co-design and co-production successful?</a:t>
            </a:r>
          </a:p>
        </p:txBody>
      </p:sp>
      <p:pic>
        <p:nvPicPr>
          <p:cNvPr id="18" name="Picture 17">
            <a:extLst>
              <a:ext uri="{FF2B5EF4-FFF2-40B4-BE49-F238E27FC236}">
                <a16:creationId xmlns:a16="http://schemas.microsoft.com/office/drawing/2014/main" id="{AFD73F72-E0F9-9E2F-BEC9-522B86A51F48}"/>
              </a:ext>
            </a:extLst>
          </p:cNvPr>
          <p:cNvPicPr>
            <a:picLocks noChangeAspect="1"/>
          </p:cNvPicPr>
          <p:nvPr/>
        </p:nvPicPr>
        <p:blipFill>
          <a:blip r:embed="rId3"/>
          <a:stretch>
            <a:fillRect/>
          </a:stretch>
        </p:blipFill>
        <p:spPr>
          <a:xfrm>
            <a:off x="6626711" y="1860981"/>
            <a:ext cx="5023821" cy="3948148"/>
          </a:xfrm>
          <a:prstGeom prst="rect">
            <a:avLst/>
          </a:prstGeom>
        </p:spPr>
      </p:pic>
    </p:spTree>
    <p:extLst>
      <p:ext uri="{BB962C8B-B14F-4D97-AF65-F5344CB8AC3E}">
        <p14:creationId xmlns:p14="http://schemas.microsoft.com/office/powerpoint/2010/main" val="2986078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B9BC2-4CB7-00DC-4BFA-BE8AC8762CA5}"/>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CF4F6599-D2D3-A89B-6132-492F5F1F2EA9}"/>
              </a:ext>
            </a:extLst>
          </p:cNvPr>
          <p:cNvSpPr>
            <a:spLocks noGrp="1"/>
          </p:cNvSpPr>
          <p:nvPr>
            <p:ph type="title"/>
          </p:nvPr>
        </p:nvSpPr>
        <p:spPr>
          <a:xfrm>
            <a:off x="332590" y="3334236"/>
            <a:ext cx="10515600" cy="1325563"/>
          </a:xfrm>
        </p:spPr>
        <p:txBody>
          <a:bodyPr>
            <a:normAutofit fontScale="90000"/>
          </a:bodyPr>
          <a:lstStyle/>
          <a:p>
            <a:r>
              <a:rPr lang="en-GB" sz="3600" dirty="0">
                <a:solidFill>
                  <a:srgbClr val="00B3DC"/>
                </a:solidFill>
                <a:latin typeface="Arial" panose="020B0604020202020204" pitchFamily="34" charset="0"/>
                <a:cs typeface="Arial" panose="020B0604020202020204" pitchFamily="34" charset="0"/>
              </a:rPr>
              <a:t>People that use or access services have a wealth of knowledge through </a:t>
            </a:r>
            <a:r>
              <a:rPr lang="en-GB" sz="3600" b="1" dirty="0">
                <a:solidFill>
                  <a:srgbClr val="00B3DC"/>
                </a:solidFill>
                <a:latin typeface="Arial" panose="020B0604020202020204" pitchFamily="34" charset="0"/>
                <a:cs typeface="Arial" panose="020B0604020202020204" pitchFamily="34" charset="0"/>
              </a:rPr>
              <a:t>lived experience</a:t>
            </a:r>
            <a:r>
              <a:rPr lang="en-GB" sz="3600" dirty="0">
                <a:solidFill>
                  <a:srgbClr val="00B3DC"/>
                </a:solidFill>
                <a:latin typeface="Arial" panose="020B0604020202020204" pitchFamily="34" charset="0"/>
                <a:cs typeface="Arial" panose="020B0604020202020204" pitchFamily="34" charset="0"/>
              </a:rPr>
              <a:t>. </a:t>
            </a:r>
            <a:br>
              <a:rPr lang="en-GB" sz="3600" dirty="0">
                <a:solidFill>
                  <a:srgbClr val="00B3DC"/>
                </a:solidFill>
                <a:latin typeface="Arial" panose="020B0604020202020204" pitchFamily="34" charset="0"/>
                <a:cs typeface="Arial" panose="020B0604020202020204" pitchFamily="34" charset="0"/>
              </a:rPr>
            </a:br>
            <a:br>
              <a:rPr lang="en-GB" sz="3600" dirty="0">
                <a:solidFill>
                  <a:srgbClr val="00B3DC"/>
                </a:solidFill>
                <a:latin typeface="Arial" panose="020B0604020202020204" pitchFamily="34" charset="0"/>
                <a:cs typeface="Arial" panose="020B0604020202020204" pitchFamily="34" charset="0"/>
              </a:rPr>
            </a:br>
            <a:r>
              <a:rPr lang="en-GB" sz="3600" dirty="0">
                <a:solidFill>
                  <a:srgbClr val="00B3DC"/>
                </a:solidFill>
                <a:latin typeface="Arial" panose="020B0604020202020204" pitchFamily="34" charset="0"/>
                <a:cs typeface="Arial" panose="020B0604020202020204" pitchFamily="34" charset="0"/>
              </a:rPr>
              <a:t>Involving those with lived experience from the very beginning of the process can develop relationships and strengthen the ethos that they are a valued part of </a:t>
            </a:r>
            <a:r>
              <a:rPr lang="en-GB" sz="3600" b="1" dirty="0">
                <a:solidFill>
                  <a:srgbClr val="00B3DC"/>
                </a:solidFill>
                <a:latin typeface="Arial" panose="020B0604020202020204" pitchFamily="34" charset="0"/>
                <a:cs typeface="Arial" panose="020B0604020202020204" pitchFamily="34" charset="0"/>
              </a:rPr>
              <a:t>decisions</a:t>
            </a:r>
            <a:br>
              <a:rPr lang="en-GB" sz="3600" dirty="0">
                <a:solidFill>
                  <a:srgbClr val="00B3DC"/>
                </a:solidFill>
                <a:latin typeface="Arial" panose="020B0604020202020204" pitchFamily="34" charset="0"/>
                <a:cs typeface="Arial" panose="020B0604020202020204" pitchFamily="34" charset="0"/>
              </a:rPr>
            </a:br>
            <a:br>
              <a:rPr lang="en-GB" sz="3600" dirty="0">
                <a:solidFill>
                  <a:srgbClr val="00B3DC"/>
                </a:solidFill>
                <a:latin typeface="Arial" panose="020B0604020202020204" pitchFamily="34" charset="0"/>
                <a:cs typeface="Arial" panose="020B0604020202020204" pitchFamily="34" charset="0"/>
              </a:rPr>
            </a:br>
            <a:r>
              <a:rPr lang="en-GB" sz="3600" dirty="0">
                <a:solidFill>
                  <a:srgbClr val="00B3DC"/>
                </a:solidFill>
                <a:latin typeface="Arial" panose="020B0604020202020204" pitchFamily="34" charset="0"/>
                <a:cs typeface="Arial" panose="020B0604020202020204" pitchFamily="34" charset="0"/>
              </a:rPr>
              <a:t>It’s doing with, in an </a:t>
            </a:r>
            <a:r>
              <a:rPr lang="en-GB" sz="3600" b="1" dirty="0">
                <a:solidFill>
                  <a:srgbClr val="00B3DC"/>
                </a:solidFill>
                <a:latin typeface="Arial" panose="020B0604020202020204" pitchFamily="34" charset="0"/>
                <a:cs typeface="Arial" panose="020B0604020202020204" pitchFamily="34" charset="0"/>
              </a:rPr>
              <a:t>equal partnership</a:t>
            </a:r>
            <a:br>
              <a:rPr lang="en-GB" sz="3600" dirty="0">
                <a:solidFill>
                  <a:srgbClr val="00B3DC"/>
                </a:solidFill>
                <a:latin typeface="Arial" panose="020B0604020202020204" pitchFamily="34" charset="0"/>
                <a:cs typeface="Arial" panose="020B0604020202020204" pitchFamily="34" charset="0"/>
              </a:rPr>
            </a:br>
            <a:br>
              <a:rPr lang="en-GB" sz="3600" dirty="0">
                <a:solidFill>
                  <a:srgbClr val="00B3DC"/>
                </a:solidFill>
                <a:latin typeface="Arial" panose="020B0604020202020204" pitchFamily="34" charset="0"/>
                <a:cs typeface="Arial" panose="020B0604020202020204" pitchFamily="34" charset="0"/>
              </a:rPr>
            </a:br>
            <a:r>
              <a:rPr lang="en-GB" sz="3600" dirty="0">
                <a:solidFill>
                  <a:srgbClr val="00B3DC"/>
                </a:solidFill>
                <a:latin typeface="Arial" panose="020B0604020202020204" pitchFamily="34" charset="0"/>
                <a:cs typeface="Arial" panose="020B0604020202020204" pitchFamily="34" charset="0"/>
              </a:rPr>
              <a:t>It’s health equity in action as you are giving </a:t>
            </a:r>
            <a:r>
              <a:rPr lang="en-GB" sz="3600" b="1" dirty="0">
                <a:solidFill>
                  <a:srgbClr val="00B3DC"/>
                </a:solidFill>
                <a:latin typeface="Arial" panose="020B0604020202020204" pitchFamily="34" charset="0"/>
                <a:cs typeface="Arial" panose="020B0604020202020204" pitchFamily="34" charset="0"/>
              </a:rPr>
              <a:t>people power and resources</a:t>
            </a:r>
            <a:r>
              <a:rPr lang="en-GB" sz="3600" dirty="0">
                <a:solidFill>
                  <a:srgbClr val="00B3DC"/>
                </a:solidFill>
                <a:latin typeface="Arial" panose="020B0604020202020204" pitchFamily="34" charset="0"/>
                <a:cs typeface="Arial" panose="020B0604020202020204" pitchFamily="34" charset="0"/>
              </a:rPr>
              <a:t> to initiate </a:t>
            </a:r>
            <a:r>
              <a:rPr lang="en-GB" sz="3600" b="1" dirty="0">
                <a:solidFill>
                  <a:srgbClr val="00B3DC"/>
                </a:solidFill>
                <a:latin typeface="Arial" panose="020B0604020202020204" pitchFamily="34" charset="0"/>
                <a:cs typeface="Arial" panose="020B0604020202020204" pitchFamily="34" charset="0"/>
              </a:rPr>
              <a:t>change!</a:t>
            </a:r>
            <a:br>
              <a:rPr lang="en-GB" sz="3600" b="1" dirty="0">
                <a:solidFill>
                  <a:srgbClr val="00B3DC"/>
                </a:solidFill>
                <a:latin typeface="Arial" panose="020B0604020202020204" pitchFamily="34" charset="0"/>
                <a:cs typeface="Arial" panose="020B0604020202020204" pitchFamily="34" charset="0"/>
              </a:rPr>
            </a:br>
            <a:endParaRPr lang="en-US" sz="3600" b="1" dirty="0">
              <a:solidFill>
                <a:srgbClr val="00B3D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8523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D61F6-6A53-4B5D-DB74-4471D1F1CE87}"/>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84EDA252-8C42-05A4-DE82-79B87B8DB82E}"/>
              </a:ext>
            </a:extLst>
          </p:cNvPr>
          <p:cNvSpPr>
            <a:spLocks noGrp="1"/>
          </p:cNvSpPr>
          <p:nvPr>
            <p:ph type="title"/>
          </p:nvPr>
        </p:nvSpPr>
        <p:spPr>
          <a:xfrm>
            <a:off x="181984" y="572804"/>
            <a:ext cx="10515600"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Success factors </a:t>
            </a:r>
          </a:p>
        </p:txBody>
      </p:sp>
      <p:sp>
        <p:nvSpPr>
          <p:cNvPr id="17" name="TextBox 16">
            <a:extLst>
              <a:ext uri="{FF2B5EF4-FFF2-40B4-BE49-F238E27FC236}">
                <a16:creationId xmlns:a16="http://schemas.microsoft.com/office/drawing/2014/main" id="{EE6786E9-FAE2-3947-FC35-95F3955C2F97}"/>
              </a:ext>
            </a:extLst>
          </p:cNvPr>
          <p:cNvSpPr txBox="1"/>
          <p:nvPr/>
        </p:nvSpPr>
        <p:spPr>
          <a:xfrm>
            <a:off x="334921" y="1527493"/>
            <a:ext cx="11089699" cy="5109091"/>
          </a:xfrm>
          <a:prstGeom prst="rect">
            <a:avLst/>
          </a:prstGeom>
          <a:noFill/>
        </p:spPr>
        <p:txBody>
          <a:bodyPr wrap="square">
            <a:spAutoFit/>
          </a:bodyPr>
          <a:lstStyle/>
          <a:p>
            <a:pPr marL="285750" indent="-285750" algn="l">
              <a:buFont typeface="Arial" panose="020B0604020202020204" pitchFamily="34" charset="0"/>
              <a:buChar char="•"/>
            </a:pPr>
            <a:r>
              <a:rPr lang="en-GB" b="1" i="0" u="none" strike="noStrike" baseline="0" dirty="0">
                <a:solidFill>
                  <a:srgbClr val="231F20"/>
                </a:solidFill>
                <a:latin typeface="Arial" panose="020B0604020202020204" pitchFamily="34" charset="0"/>
                <a:cs typeface="Arial" panose="020B0604020202020204" pitchFamily="34" charset="0"/>
              </a:rPr>
              <a:t>Start with people</a:t>
            </a:r>
            <a:r>
              <a:rPr lang="en-GB" i="0" u="none" strike="noStrike" baseline="0" dirty="0">
                <a:solidFill>
                  <a:srgbClr val="231F20"/>
                </a:solidFill>
                <a:latin typeface="Arial" panose="020B0604020202020204" pitchFamily="34" charset="0"/>
                <a:cs typeface="Arial" panose="020B0604020202020204" pitchFamily="34" charset="0"/>
              </a:rPr>
              <a:t>. Begin </a:t>
            </a:r>
            <a:r>
              <a:rPr lang="en-GB" b="1" i="0" u="none" strike="noStrike" baseline="0" dirty="0">
                <a:solidFill>
                  <a:srgbClr val="231F20"/>
                </a:solidFill>
                <a:latin typeface="Arial" panose="020B0604020202020204" pitchFamily="34" charset="0"/>
                <a:cs typeface="Arial" panose="020B0604020202020204" pitchFamily="34" charset="0"/>
              </a:rPr>
              <a:t>developing relationships </a:t>
            </a:r>
            <a:r>
              <a:rPr lang="en-GB" i="0" u="none" strike="noStrike" baseline="0" dirty="0">
                <a:solidFill>
                  <a:srgbClr val="231F20"/>
                </a:solidFill>
                <a:latin typeface="Arial" panose="020B0604020202020204" pitchFamily="34" charset="0"/>
                <a:cs typeface="Arial" panose="020B0604020202020204" pitchFamily="34" charset="0"/>
              </a:rPr>
              <a:t>with people from the very </a:t>
            </a:r>
            <a:r>
              <a:rPr lang="en-GB" b="1" i="0" u="none" strike="noStrike" baseline="0" dirty="0">
                <a:solidFill>
                  <a:srgbClr val="231F20"/>
                </a:solidFill>
                <a:latin typeface="Arial" panose="020B0604020202020204" pitchFamily="34" charset="0"/>
                <a:cs typeface="Arial" panose="020B0604020202020204" pitchFamily="34" charset="0"/>
              </a:rPr>
              <a:t>start</a:t>
            </a:r>
            <a:r>
              <a:rPr lang="en-GB" dirty="0">
                <a:solidFill>
                  <a:srgbClr val="231F20"/>
                </a:solidFill>
                <a:latin typeface="Arial" panose="020B0604020202020204" pitchFamily="34" charset="0"/>
                <a:cs typeface="Arial" panose="020B0604020202020204" pitchFamily="34" charset="0"/>
              </a:rPr>
              <a:t> and c</a:t>
            </a:r>
            <a:r>
              <a:rPr lang="en-GB" i="0" u="none" strike="noStrike" baseline="0" dirty="0">
                <a:solidFill>
                  <a:srgbClr val="231F20"/>
                </a:solidFill>
                <a:latin typeface="Arial" panose="020B0604020202020204" pitchFamily="34" charset="0"/>
                <a:cs typeface="Arial" panose="020B0604020202020204" pitchFamily="34" charset="0"/>
              </a:rPr>
              <a:t>reate a </a:t>
            </a:r>
            <a:r>
              <a:rPr lang="en-GB" b="1" i="0" u="none" strike="noStrike" baseline="0" dirty="0">
                <a:solidFill>
                  <a:srgbClr val="231F20"/>
                </a:solidFill>
                <a:latin typeface="Arial" panose="020B0604020202020204" pitchFamily="34" charset="0"/>
                <a:cs typeface="Arial" panose="020B0604020202020204" pitchFamily="34" charset="0"/>
              </a:rPr>
              <a:t>vision</a:t>
            </a:r>
            <a:r>
              <a:rPr lang="en-GB" i="0" u="none" strike="noStrike" baseline="0" dirty="0">
                <a:solidFill>
                  <a:srgbClr val="231F20"/>
                </a:solidFill>
                <a:latin typeface="Arial" panose="020B0604020202020204" pitchFamily="34" charset="0"/>
                <a:cs typeface="Arial" panose="020B0604020202020204" pitchFamily="34" charset="0"/>
              </a:rPr>
              <a:t> together</a:t>
            </a:r>
          </a:p>
          <a:p>
            <a:pPr marL="285750" indent="-285750" algn="l">
              <a:buFont typeface="Arial" panose="020B0604020202020204" pitchFamily="34" charset="0"/>
              <a:buChar char="•"/>
            </a:pPr>
            <a:r>
              <a:rPr lang="en-GB" i="0" u="none" strike="noStrike" baseline="0" dirty="0">
                <a:solidFill>
                  <a:srgbClr val="231F20"/>
                </a:solidFill>
                <a:latin typeface="Arial" panose="020B0604020202020204" pitchFamily="34" charset="0"/>
                <a:cs typeface="Arial" panose="020B0604020202020204" pitchFamily="34" charset="0"/>
              </a:rPr>
              <a:t>Strive to have an even </a:t>
            </a:r>
            <a:r>
              <a:rPr lang="en-GB" b="1" i="0" u="none" strike="noStrike" baseline="0" dirty="0">
                <a:solidFill>
                  <a:srgbClr val="231F20"/>
                </a:solidFill>
                <a:latin typeface="Arial" panose="020B0604020202020204" pitchFamily="34" charset="0"/>
                <a:cs typeface="Arial" panose="020B0604020202020204" pitchFamily="34" charset="0"/>
              </a:rPr>
              <a:t>balance</a:t>
            </a:r>
            <a:r>
              <a:rPr lang="en-GB" i="0" u="none" strike="noStrike" baseline="0" dirty="0">
                <a:solidFill>
                  <a:srgbClr val="231F20"/>
                </a:solidFill>
                <a:latin typeface="Arial" panose="020B0604020202020204" pitchFamily="34" charset="0"/>
                <a:cs typeface="Arial" panose="020B0604020202020204" pitchFamily="34" charset="0"/>
              </a:rPr>
              <a:t> of people using services and professionals. </a:t>
            </a:r>
          </a:p>
          <a:p>
            <a:pPr marL="285750" indent="-285750" algn="l">
              <a:buFont typeface="Arial" panose="020B0604020202020204" pitchFamily="34" charset="0"/>
              <a:buChar char="•"/>
            </a:pPr>
            <a:r>
              <a:rPr lang="en-GB" i="0" u="none" strike="noStrike" baseline="0" dirty="0">
                <a:solidFill>
                  <a:srgbClr val="231F20"/>
                </a:solidFill>
                <a:latin typeface="Arial" panose="020B0604020202020204" pitchFamily="34" charset="0"/>
                <a:cs typeface="Arial" panose="020B0604020202020204" pitchFamily="34" charset="0"/>
              </a:rPr>
              <a:t>Continually develop </a:t>
            </a:r>
            <a:r>
              <a:rPr lang="en-GB" b="1" i="0" u="none" strike="noStrike" baseline="0" dirty="0">
                <a:solidFill>
                  <a:srgbClr val="231F20"/>
                </a:solidFill>
                <a:latin typeface="Arial" panose="020B0604020202020204" pitchFamily="34" charset="0"/>
                <a:cs typeface="Arial" panose="020B0604020202020204" pitchFamily="34" charset="0"/>
              </a:rPr>
              <a:t>new relationships </a:t>
            </a:r>
          </a:p>
          <a:p>
            <a:pPr marL="285750" indent="-285750" algn="l">
              <a:buFont typeface="Arial" panose="020B0604020202020204" pitchFamily="34" charset="0"/>
              <a:buChar char="•"/>
            </a:pPr>
            <a:r>
              <a:rPr lang="en-GB" i="0" u="none" strike="noStrike" baseline="0" dirty="0">
                <a:solidFill>
                  <a:srgbClr val="231F20"/>
                </a:solidFill>
                <a:latin typeface="Arial" panose="020B0604020202020204" pitchFamily="34" charset="0"/>
                <a:cs typeface="Arial" panose="020B0604020202020204" pitchFamily="34" charset="0"/>
              </a:rPr>
              <a:t>Don’t just invite people ‘in’ , but </a:t>
            </a:r>
            <a:r>
              <a:rPr lang="en-GB" b="1" i="0" u="none" strike="noStrike" baseline="0" dirty="0">
                <a:solidFill>
                  <a:srgbClr val="231F20"/>
                </a:solidFill>
                <a:latin typeface="Arial" panose="020B0604020202020204" pitchFamily="34" charset="0"/>
                <a:cs typeface="Arial" panose="020B0604020202020204" pitchFamily="34" charset="0"/>
              </a:rPr>
              <a:t>get out into spaces </a:t>
            </a:r>
            <a:r>
              <a:rPr lang="en-GB" i="0" u="none" strike="noStrike" baseline="0" dirty="0">
                <a:solidFill>
                  <a:srgbClr val="231F20"/>
                </a:solidFill>
                <a:latin typeface="Arial" panose="020B0604020202020204" pitchFamily="34" charset="0"/>
                <a:cs typeface="Arial" panose="020B0604020202020204" pitchFamily="34" charset="0"/>
              </a:rPr>
              <a:t>where they go about their daily lives, </a:t>
            </a:r>
          </a:p>
          <a:p>
            <a:pPr marL="285750" indent="-285750" algn="l">
              <a:buFont typeface="Arial" panose="020B0604020202020204" pitchFamily="34" charset="0"/>
              <a:buChar char="•"/>
            </a:pPr>
            <a:r>
              <a:rPr lang="en-GB" i="0" u="none" strike="noStrike" baseline="0" dirty="0">
                <a:solidFill>
                  <a:srgbClr val="231F20"/>
                </a:solidFill>
                <a:latin typeface="Arial" panose="020B0604020202020204" pitchFamily="34" charset="0"/>
                <a:cs typeface="Arial" panose="020B0604020202020204" pitchFamily="34" charset="0"/>
              </a:rPr>
              <a:t>Think about outcomes and developing shared outcomes. Talking about outcomes from the start helps to move away from ‘services’ and gets people thinking about and discussing change</a:t>
            </a:r>
          </a:p>
          <a:p>
            <a:pPr marL="285750" indent="-285750" algn="l">
              <a:buFont typeface="Arial" panose="020B0604020202020204" pitchFamily="34" charset="0"/>
              <a:buChar char="•"/>
            </a:pPr>
            <a:r>
              <a:rPr lang="en-GB" b="1" i="0" u="none" strike="noStrike" baseline="0" dirty="0">
                <a:solidFill>
                  <a:srgbClr val="231F20"/>
                </a:solidFill>
                <a:latin typeface="Arial" panose="020B0604020202020204" pitchFamily="34" charset="0"/>
                <a:cs typeface="Arial" panose="020B0604020202020204" pitchFamily="34" charset="0"/>
              </a:rPr>
              <a:t>Changing the professional methods </a:t>
            </a:r>
            <a:r>
              <a:rPr lang="en-GB" i="0" u="none" strike="noStrike" baseline="0" dirty="0">
                <a:solidFill>
                  <a:srgbClr val="231F20"/>
                </a:solidFill>
                <a:latin typeface="Arial" panose="020B0604020202020204" pitchFamily="34" charset="0"/>
                <a:cs typeface="Arial" panose="020B0604020202020204" pitchFamily="34" charset="0"/>
              </a:rPr>
              <a:t>that are used in commissioning is just as important than changing service specifications. Appreciative enquiry, coaching, and creative forms of facilitation are key skills teams and central to the way we work.</a:t>
            </a:r>
          </a:p>
          <a:p>
            <a:pPr marL="285750" indent="-285750" algn="l">
              <a:buFont typeface="Arial" panose="020B0604020202020204" pitchFamily="34" charset="0"/>
              <a:buChar char="•"/>
            </a:pPr>
            <a:r>
              <a:rPr lang="en-GB" b="1" dirty="0">
                <a:solidFill>
                  <a:srgbClr val="231F20"/>
                </a:solidFill>
                <a:latin typeface="Arial" panose="020B0604020202020204" pitchFamily="34" charset="0"/>
                <a:cs typeface="Arial" panose="020B0604020202020204" pitchFamily="34" charset="0"/>
              </a:rPr>
              <a:t>Avoid perfectionism </a:t>
            </a:r>
            <a:r>
              <a:rPr lang="en-GB" dirty="0">
                <a:solidFill>
                  <a:srgbClr val="231F20"/>
                </a:solidFill>
                <a:latin typeface="Arial" panose="020B0604020202020204" pitchFamily="34" charset="0"/>
                <a:cs typeface="Arial" panose="020B0604020202020204" pitchFamily="34" charset="0"/>
              </a:rPr>
              <a:t>-  its ok to make mistakes as that’s where we collectively learn and add value</a:t>
            </a:r>
            <a:endParaRPr lang="en-GB" i="0" u="none" strike="noStrike" baseline="0" dirty="0">
              <a:solidFill>
                <a:srgbClr val="231F2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b="1" i="0" u="none" strike="noStrike" baseline="0" dirty="0">
                <a:solidFill>
                  <a:srgbClr val="231F20"/>
                </a:solidFill>
                <a:latin typeface="Arial" panose="020B0604020202020204" pitchFamily="34" charset="0"/>
                <a:cs typeface="Arial" panose="020B0604020202020204" pitchFamily="34" charset="0"/>
              </a:rPr>
              <a:t>Develop evidence </a:t>
            </a:r>
            <a:r>
              <a:rPr lang="en-GB" i="0" u="none" strike="noStrike" baseline="0" dirty="0">
                <a:solidFill>
                  <a:srgbClr val="231F20"/>
                </a:solidFill>
                <a:latin typeface="Arial" panose="020B0604020202020204" pitchFamily="34" charset="0"/>
                <a:cs typeface="Arial" panose="020B0604020202020204" pitchFamily="34" charset="0"/>
              </a:rPr>
              <a:t>that matters to people</a:t>
            </a:r>
          </a:p>
          <a:p>
            <a:pPr marL="342900" indent="-342900" algn="l">
              <a:buFont typeface="Arial" panose="020B0604020202020204" pitchFamily="34" charset="0"/>
              <a:buChar char="•"/>
            </a:pPr>
            <a:r>
              <a:rPr lang="en-GB" dirty="0">
                <a:solidFill>
                  <a:srgbClr val="262626"/>
                </a:solidFill>
                <a:latin typeface="Arial" panose="020B0604020202020204" pitchFamily="34" charset="0"/>
                <a:cs typeface="Arial" panose="020B0604020202020204" pitchFamily="34" charset="0"/>
              </a:rPr>
              <a:t>Embrace</a:t>
            </a:r>
            <a:r>
              <a:rPr lang="en-GB" i="0" u="none" strike="noStrike" baseline="0" dirty="0">
                <a:solidFill>
                  <a:srgbClr val="262626"/>
                </a:solidFill>
                <a:latin typeface="Arial" panose="020B0604020202020204" pitchFamily="34" charset="0"/>
                <a:cs typeface="Arial" panose="020B0604020202020204" pitchFamily="34" charset="0"/>
              </a:rPr>
              <a:t> </a:t>
            </a:r>
            <a:r>
              <a:rPr lang="en-GB" dirty="0">
                <a:solidFill>
                  <a:srgbClr val="262626"/>
                </a:solidFill>
                <a:latin typeface="Arial" panose="020B0604020202020204" pitchFamily="34" charset="0"/>
                <a:cs typeface="Arial" panose="020B0604020202020204" pitchFamily="34" charset="0"/>
              </a:rPr>
              <a:t>this as a </a:t>
            </a:r>
            <a:r>
              <a:rPr lang="en-GB" b="1" dirty="0">
                <a:solidFill>
                  <a:srgbClr val="262626"/>
                </a:solidFill>
                <a:latin typeface="Arial" panose="020B0604020202020204" pitchFamily="34" charset="0"/>
                <a:cs typeface="Arial" panose="020B0604020202020204" pitchFamily="34" charset="0"/>
              </a:rPr>
              <a:t>c</a:t>
            </a:r>
            <a:r>
              <a:rPr lang="en-GB" b="1" i="0" u="none" strike="noStrike" baseline="0" dirty="0">
                <a:solidFill>
                  <a:srgbClr val="262626"/>
                </a:solidFill>
                <a:latin typeface="Arial" panose="020B0604020202020204" pitchFamily="34" charset="0"/>
                <a:cs typeface="Arial" panose="020B0604020202020204" pitchFamily="34" charset="0"/>
              </a:rPr>
              <a:t>ulture and behaviour change </a:t>
            </a:r>
            <a:r>
              <a:rPr lang="en-GB" i="0" u="none" strike="noStrike" baseline="0" dirty="0">
                <a:solidFill>
                  <a:srgbClr val="262626"/>
                </a:solidFill>
                <a:latin typeface="Arial" panose="020B0604020202020204" pitchFamily="34" charset="0"/>
                <a:cs typeface="Arial" panose="020B0604020202020204" pitchFamily="34" charset="0"/>
              </a:rPr>
              <a:t>approach, which needs time to grow</a:t>
            </a:r>
            <a:endParaRPr lang="en-GB" dirty="0">
              <a:solidFill>
                <a:srgbClr val="262626"/>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GB" dirty="0">
                <a:solidFill>
                  <a:srgbClr val="262626"/>
                </a:solidFill>
                <a:latin typeface="Arial" panose="020B0604020202020204" pitchFamily="34" charset="0"/>
                <a:cs typeface="Arial" panose="020B0604020202020204" pitchFamily="34" charset="0"/>
              </a:rPr>
              <a:t>E</a:t>
            </a:r>
            <a:r>
              <a:rPr lang="en-GB" i="0" u="none" strike="noStrike" baseline="0" dirty="0">
                <a:solidFill>
                  <a:srgbClr val="262626"/>
                </a:solidFill>
                <a:latin typeface="Arial" panose="020B0604020202020204" pitchFamily="34" charset="0"/>
                <a:cs typeface="Arial" panose="020B0604020202020204" pitchFamily="34" charset="0"/>
              </a:rPr>
              <a:t>nsure that governance facilitate effective co-production so that it becomes a valued ‘business as usual’ approach.  </a:t>
            </a:r>
            <a:r>
              <a:rPr lang="en-GB" b="1" i="0" u="none" strike="noStrike" baseline="0" dirty="0">
                <a:solidFill>
                  <a:srgbClr val="262626"/>
                </a:solidFill>
                <a:latin typeface="Arial" panose="020B0604020202020204" pitchFamily="34" charset="0"/>
                <a:cs typeface="Arial" panose="020B0604020202020204" pitchFamily="34" charset="0"/>
              </a:rPr>
              <a:t>Don’t stifle innovation </a:t>
            </a:r>
          </a:p>
          <a:p>
            <a:pPr marL="342900" indent="-342900" algn="l">
              <a:buFont typeface="Arial" panose="020B0604020202020204" pitchFamily="34" charset="0"/>
              <a:buChar char="•"/>
            </a:pPr>
            <a:r>
              <a:rPr lang="en-GB" i="0" u="none" strike="noStrike" baseline="0" dirty="0">
                <a:solidFill>
                  <a:srgbClr val="262626"/>
                </a:solidFill>
                <a:latin typeface="Arial" panose="020B0604020202020204" pitchFamily="34" charset="0"/>
                <a:cs typeface="Arial" panose="020B0604020202020204" pitchFamily="34" charset="0"/>
              </a:rPr>
              <a:t>leaders must champion this approach as a vehicle for delivering real public service</a:t>
            </a:r>
          </a:p>
          <a:p>
            <a:pPr marL="342900" indent="-342900" algn="l">
              <a:buFont typeface="Arial" panose="020B0604020202020204" pitchFamily="34" charset="0"/>
              <a:buChar char="•"/>
            </a:pPr>
            <a:r>
              <a:rPr lang="en-GB" b="1" dirty="0">
                <a:solidFill>
                  <a:srgbClr val="262626"/>
                </a:solidFill>
                <a:latin typeface="Arial" panose="020B0604020202020204" pitchFamily="34" charset="0"/>
                <a:cs typeface="Arial" panose="020B0604020202020204" pitchFamily="34" charset="0"/>
              </a:rPr>
              <a:t>R</a:t>
            </a:r>
            <a:r>
              <a:rPr lang="en-GB" b="1" i="0" u="none" strike="noStrike" baseline="0" dirty="0">
                <a:solidFill>
                  <a:srgbClr val="000000"/>
                </a:solidFill>
                <a:latin typeface="Arial" panose="020B0604020202020204" pitchFamily="34" charset="0"/>
                <a:cs typeface="Arial" panose="020B0604020202020204" pitchFamily="34" charset="0"/>
              </a:rPr>
              <a:t>ecognise people as assets</a:t>
            </a:r>
            <a:r>
              <a:rPr lang="en-GB" i="0" u="none" strike="noStrike" baseline="0" dirty="0">
                <a:solidFill>
                  <a:srgbClr val="000000"/>
                </a:solidFill>
                <a:latin typeface="Arial" panose="020B0604020202020204" pitchFamily="34" charset="0"/>
                <a:cs typeface="Arial" panose="020B0604020202020204" pitchFamily="34" charset="0"/>
              </a:rPr>
              <a:t>, build on people’s existing capabilities</a:t>
            </a:r>
            <a:endParaRPr lang="en-GB" dirty="0">
              <a:solidFill>
                <a:srgbClr val="231F2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endParaRPr lang="en-GB" sz="2000" i="0" u="none" strike="noStrike" baseline="0" dirty="0">
              <a:solidFill>
                <a:srgbClr val="231F2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9287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6D80-A6D9-B363-2225-D0DCBF28EB69}"/>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479C97B7-F558-5D82-E2BC-59282ABAB6A3}"/>
              </a:ext>
            </a:extLst>
          </p:cNvPr>
          <p:cNvSpPr>
            <a:spLocks noGrp="1"/>
          </p:cNvSpPr>
          <p:nvPr>
            <p:ph type="title"/>
          </p:nvPr>
        </p:nvSpPr>
        <p:spPr>
          <a:xfrm>
            <a:off x="345679" y="746422"/>
            <a:ext cx="10515600"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Health Equity Tool</a:t>
            </a:r>
            <a:br>
              <a:rPr lang="en-US" sz="3600" b="1" dirty="0">
                <a:solidFill>
                  <a:srgbClr val="00B3DC"/>
                </a:solidFill>
                <a:latin typeface="Arial" panose="020B0604020202020204" pitchFamily="34" charset="0"/>
                <a:cs typeface="Arial" panose="020B0604020202020204" pitchFamily="34" charset="0"/>
              </a:rPr>
            </a:br>
            <a:r>
              <a:rPr lang="en-GB" sz="1400" b="1" i="0" dirty="0">
                <a:solidFill>
                  <a:srgbClr val="111111"/>
                </a:solidFill>
                <a:effectLst/>
                <a:latin typeface="Roboto" panose="02000000000000000000" pitchFamily="2" charset="0"/>
              </a:rPr>
              <a:t>Health Equity Assessment Tool</a:t>
            </a:r>
            <a:r>
              <a:rPr lang="en-GB" sz="1400" b="0" i="0" dirty="0">
                <a:solidFill>
                  <a:srgbClr val="111111"/>
                </a:solidFill>
                <a:effectLst/>
                <a:latin typeface="Roboto" panose="02000000000000000000" pitchFamily="2" charset="0"/>
              </a:rPr>
              <a:t> (HEAT) developed by Public Health England (PHE) to enable professionals and communities to systematically identify and address health inequalities and equity in their work programmes or services</a:t>
            </a:r>
            <a:endParaRPr lang="en-US" sz="3600" b="1" dirty="0">
              <a:solidFill>
                <a:srgbClr val="00B3DC"/>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AF34A39-8BAF-A485-7CD1-763E2B05507C}"/>
              </a:ext>
            </a:extLst>
          </p:cNvPr>
          <p:cNvSpPr txBox="1"/>
          <p:nvPr/>
        </p:nvSpPr>
        <p:spPr>
          <a:xfrm>
            <a:off x="345679" y="1710373"/>
            <a:ext cx="11089699" cy="4401205"/>
          </a:xfrm>
          <a:prstGeom prst="rect">
            <a:avLst/>
          </a:prstGeom>
          <a:noFill/>
        </p:spPr>
        <p:txBody>
          <a:bodyPr wrap="square">
            <a:spAutoFit/>
          </a:bodyPr>
          <a:lstStyle/>
          <a:p>
            <a:pPr algn="l"/>
            <a:endParaRPr lang="en-GB" sz="2000" i="0" u="none" strike="noStrike" baseline="0" dirty="0">
              <a:solidFill>
                <a:schemeClr val="accent1"/>
              </a:solidFill>
              <a:latin typeface="Arial" panose="020B0604020202020204" pitchFamily="34" charset="0"/>
              <a:cs typeface="Arial" panose="020B0604020202020204" pitchFamily="34" charset="0"/>
            </a:endParaRPr>
          </a:p>
          <a:p>
            <a:pPr algn="l"/>
            <a:r>
              <a:rPr lang="en-GB" sz="2000" i="0" u="none" strike="noStrike" baseline="0" dirty="0">
                <a:solidFill>
                  <a:srgbClr val="231F20"/>
                </a:solidFill>
                <a:latin typeface="Arial" panose="020B0604020202020204" pitchFamily="34" charset="0"/>
                <a:cs typeface="Arial" panose="020B0604020202020204" pitchFamily="34" charset="0"/>
              </a:rPr>
              <a:t>“The tool can be used in a variety of contexts. This could include completing a health equity assessment for a new service or to assess and address specific inequalities issues associated with a change in service delivery. The tool can also be used in the context of policy change or for programme wide assessments. </a:t>
            </a:r>
          </a:p>
          <a:p>
            <a:pPr algn="l"/>
            <a:endParaRPr lang="en-GB" sz="2000" i="0" u="none" strike="noStrike" baseline="0" dirty="0">
              <a:solidFill>
                <a:srgbClr val="231F20"/>
              </a:solidFill>
              <a:latin typeface="Arial" panose="020B0604020202020204" pitchFamily="34" charset="0"/>
              <a:cs typeface="Arial" panose="020B0604020202020204" pitchFamily="34" charset="0"/>
            </a:endParaRPr>
          </a:p>
          <a:p>
            <a:pPr algn="l"/>
            <a:r>
              <a:rPr lang="en-GB" sz="2000" i="0" u="none" strike="noStrike" baseline="0" dirty="0">
                <a:solidFill>
                  <a:srgbClr val="231F20"/>
                </a:solidFill>
                <a:latin typeface="Arial" panose="020B0604020202020204" pitchFamily="34" charset="0"/>
                <a:cs typeface="Arial" panose="020B0604020202020204" pitchFamily="34" charset="0"/>
              </a:rPr>
              <a:t>It is considered best practice for a HEAT to be started at the beginning of when a problem or opportunity for improvement is being framed.  A HEAT should be done</a:t>
            </a:r>
          </a:p>
          <a:p>
            <a:pPr marL="285750" indent="-285750" algn="l">
              <a:buFont typeface="Arial" panose="020B0604020202020204" pitchFamily="34" charset="0"/>
              <a:buChar char="•"/>
            </a:pPr>
            <a:endParaRPr lang="en-GB" sz="2000" i="0" u="none" strike="noStrike" baseline="0" dirty="0">
              <a:solidFill>
                <a:srgbClr val="231F2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When policy change is being considered</a:t>
            </a: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Before commissioning and implementing a new service</a:t>
            </a: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Before planning rounds commence and programmes are being worked up (e.g., strategic, and operational planning)”</a:t>
            </a:r>
          </a:p>
          <a:p>
            <a:pPr marL="285750" indent="-285750" algn="l">
              <a:buFont typeface="Arial" panose="020B0604020202020204" pitchFamily="34" charset="0"/>
              <a:buChar char="•"/>
            </a:pPr>
            <a:r>
              <a:rPr lang="en-GB" sz="2000" dirty="0">
                <a:solidFill>
                  <a:srgbClr val="231F20"/>
                </a:solidFill>
                <a:latin typeface="Arial" panose="020B0604020202020204" pitchFamily="34" charset="0"/>
                <a:cs typeface="Arial" panose="020B0604020202020204" pitchFamily="34" charset="0"/>
              </a:rPr>
              <a:t>When starting new projects or programmes of work </a:t>
            </a:r>
            <a:endParaRPr lang="en-GB" sz="2000" i="0" u="none" strike="noStrike" baseline="0" dirty="0">
              <a:solidFill>
                <a:srgbClr val="231F2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700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C9537-AFA8-4459-B90C-760DB226C4C0}"/>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41EBD7AC-8C8F-6CE8-D8C2-9060A35B597A}"/>
              </a:ext>
            </a:extLst>
          </p:cNvPr>
          <p:cNvSpPr>
            <a:spLocks noGrp="1"/>
          </p:cNvSpPr>
          <p:nvPr>
            <p:ph type="title"/>
          </p:nvPr>
        </p:nvSpPr>
        <p:spPr>
          <a:xfrm>
            <a:off x="181984" y="572804"/>
            <a:ext cx="10515600"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Governance of the HEAT Tool </a:t>
            </a:r>
          </a:p>
        </p:txBody>
      </p:sp>
      <p:sp>
        <p:nvSpPr>
          <p:cNvPr id="17" name="TextBox 16">
            <a:extLst>
              <a:ext uri="{FF2B5EF4-FFF2-40B4-BE49-F238E27FC236}">
                <a16:creationId xmlns:a16="http://schemas.microsoft.com/office/drawing/2014/main" id="{230122C3-C6E8-93FB-DFB5-B9D18AC004EA}"/>
              </a:ext>
            </a:extLst>
          </p:cNvPr>
          <p:cNvSpPr txBox="1"/>
          <p:nvPr/>
        </p:nvSpPr>
        <p:spPr>
          <a:xfrm>
            <a:off x="345679" y="1710373"/>
            <a:ext cx="11089699" cy="4401205"/>
          </a:xfrm>
          <a:prstGeom prst="rect">
            <a:avLst/>
          </a:prstGeom>
          <a:noFill/>
        </p:spPr>
        <p:txBody>
          <a:bodyPr wrap="square">
            <a:spAutoFit/>
          </a:bodyPr>
          <a:lstStyle/>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Start HEAT </a:t>
            </a:r>
            <a:r>
              <a:rPr lang="en-GB" sz="2000" b="1" i="0" u="none" strike="noStrike" baseline="0" dirty="0">
                <a:solidFill>
                  <a:srgbClr val="231F20"/>
                </a:solidFill>
                <a:latin typeface="Arial" panose="020B0604020202020204" pitchFamily="34" charset="0"/>
                <a:cs typeface="Arial" panose="020B0604020202020204" pitchFamily="34" charset="0"/>
              </a:rPr>
              <a:t>at start up </a:t>
            </a:r>
            <a:r>
              <a:rPr lang="en-GB" sz="2000" i="0" u="none" strike="noStrike" baseline="0" dirty="0">
                <a:solidFill>
                  <a:srgbClr val="231F20"/>
                </a:solidFill>
                <a:latin typeface="Arial" panose="020B0604020202020204" pitchFamily="34" charset="0"/>
                <a:cs typeface="Arial" panose="020B0604020202020204" pitchFamily="34" charset="0"/>
              </a:rPr>
              <a:t>or project / programme of work</a:t>
            </a:r>
          </a:p>
          <a:p>
            <a:pPr marL="285750" indent="-285750" algn="l">
              <a:buFont typeface="Arial" panose="020B0604020202020204" pitchFamily="34" charset="0"/>
              <a:buChar char="•"/>
            </a:pPr>
            <a:r>
              <a:rPr lang="en-GB" sz="2000" b="1" i="0" u="none" strike="noStrike" baseline="0" dirty="0">
                <a:solidFill>
                  <a:srgbClr val="231F20"/>
                </a:solidFill>
                <a:latin typeface="Arial" panose="020B0604020202020204" pitchFamily="34" charset="0"/>
                <a:cs typeface="Arial" panose="020B0604020202020204" pitchFamily="34" charset="0"/>
              </a:rPr>
              <a:t>Co-produce</a:t>
            </a:r>
            <a:r>
              <a:rPr lang="en-GB" sz="2000" i="0" u="none" strike="noStrike" baseline="0" dirty="0">
                <a:solidFill>
                  <a:srgbClr val="231F20"/>
                </a:solidFill>
                <a:latin typeface="Arial" panose="020B0604020202020204" pitchFamily="34" charset="0"/>
                <a:cs typeface="Arial" panose="020B0604020202020204" pitchFamily="34" charset="0"/>
              </a:rPr>
              <a:t> from start -  don’t do HEAT in isolation</a:t>
            </a: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Embed this as part of your continuous PMO approach and cycle. (PIDs/Business case/plans/Risk logs etc). </a:t>
            </a: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HEAT is submitted to your decision making </a:t>
            </a:r>
            <a:r>
              <a:rPr lang="en-GB" sz="2000" dirty="0">
                <a:solidFill>
                  <a:srgbClr val="231F20"/>
                </a:solidFill>
                <a:latin typeface="Arial" panose="020B0604020202020204" pitchFamily="34" charset="0"/>
                <a:cs typeface="Arial" panose="020B0604020202020204" pitchFamily="34" charset="0"/>
              </a:rPr>
              <a:t>groups</a:t>
            </a:r>
            <a:endParaRPr lang="en-GB" sz="2000" i="0" u="none" strike="noStrike" baseline="0" dirty="0">
              <a:solidFill>
                <a:srgbClr val="231F2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Make a standard requirement that without HEAT,  </a:t>
            </a:r>
            <a:r>
              <a:rPr lang="en-GB" sz="2000" b="1" i="0" u="none" strike="noStrike" baseline="0" dirty="0">
                <a:solidFill>
                  <a:srgbClr val="231F20"/>
                </a:solidFill>
                <a:latin typeface="Arial" panose="020B0604020202020204" pitchFamily="34" charset="0"/>
                <a:cs typeface="Arial" panose="020B0604020202020204" pitchFamily="34" charset="0"/>
              </a:rPr>
              <a:t>proposal cannot proceed</a:t>
            </a: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Make it a fixed agenda item for all project steering groups to review actions</a:t>
            </a: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Review regularly </a:t>
            </a:r>
          </a:p>
          <a:p>
            <a:pPr marL="285750" indent="-285750" algn="l">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When reviewing your HEAT consider:</a:t>
            </a:r>
          </a:p>
          <a:p>
            <a:pPr marL="800100" lvl="1" indent="-342900">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Has anything changed which impacts population? (Framing of problem, project/service, population needs, risks/issues?)</a:t>
            </a:r>
          </a:p>
          <a:p>
            <a:pPr marL="800100" lvl="1" indent="-342900">
              <a:buFont typeface="Arial" panose="020B0604020202020204" pitchFamily="34" charset="0"/>
              <a:buChar char="•"/>
            </a:pPr>
            <a:r>
              <a:rPr lang="en-GB" sz="2000" i="0" u="none" strike="noStrike" baseline="0" dirty="0">
                <a:solidFill>
                  <a:srgbClr val="231F20"/>
                </a:solidFill>
                <a:latin typeface="Arial" panose="020B0604020202020204" pitchFamily="34" charset="0"/>
                <a:cs typeface="Arial" panose="020B0604020202020204" pitchFamily="34" charset="0"/>
              </a:rPr>
              <a:t>Have the actions been fulfilled?</a:t>
            </a:r>
          </a:p>
          <a:p>
            <a:pPr marL="285750" indent="-285750" algn="l">
              <a:buFont typeface="Arial" panose="020B0604020202020204" pitchFamily="34" charset="0"/>
              <a:buChar char="•"/>
            </a:pPr>
            <a:endParaRPr lang="en-GB" sz="2000" i="0" u="none" strike="noStrike" baseline="0" dirty="0">
              <a:solidFill>
                <a:srgbClr val="231F20"/>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endParaRPr lang="en-GB" sz="2000" i="0" u="none" strike="noStrike" baseline="0" dirty="0">
              <a:solidFill>
                <a:srgbClr val="231F2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8542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0FC4A-BD2B-421D-4978-ACCFA1872F2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9EAFEB0-BABA-8491-E88E-745A654D8D53}"/>
              </a:ext>
            </a:extLst>
          </p:cNvPr>
          <p:cNvSpPr txBox="1"/>
          <p:nvPr/>
        </p:nvSpPr>
        <p:spPr>
          <a:xfrm>
            <a:off x="8606118" y="1936376"/>
            <a:ext cx="2958353" cy="3046988"/>
          </a:xfrm>
          <a:prstGeom prst="rect">
            <a:avLst/>
          </a:prstGeom>
          <a:noFill/>
        </p:spPr>
        <p:txBody>
          <a:bodyPr wrap="square" rtlCol="0">
            <a:spAutoFit/>
          </a:bodyPr>
          <a:lstStyle/>
          <a:p>
            <a:pPr marL="285750" indent="-285750">
              <a:buFont typeface="Arial" panose="020B0604020202020204" pitchFamily="34" charset="0"/>
              <a:buChar char="•"/>
            </a:pPr>
            <a:r>
              <a:rPr lang="en-GB" sz="3200" dirty="0">
                <a:solidFill>
                  <a:schemeClr val="bg1"/>
                </a:solidFill>
              </a:rPr>
              <a:t>Review Prioritise </a:t>
            </a:r>
          </a:p>
          <a:p>
            <a:pPr marL="285750" indent="-285750">
              <a:buFont typeface="Arial" panose="020B0604020202020204" pitchFamily="34" charset="0"/>
              <a:buChar char="•"/>
            </a:pPr>
            <a:r>
              <a:rPr lang="en-GB" sz="3200" dirty="0">
                <a:solidFill>
                  <a:schemeClr val="bg1"/>
                </a:solidFill>
              </a:rPr>
              <a:t>Level of support </a:t>
            </a:r>
          </a:p>
          <a:p>
            <a:pPr marL="285750" indent="-285750">
              <a:buFont typeface="Arial" panose="020B0604020202020204" pitchFamily="34" charset="0"/>
              <a:buChar char="•"/>
            </a:pPr>
            <a:r>
              <a:rPr lang="en-GB" sz="3200" dirty="0">
                <a:solidFill>
                  <a:schemeClr val="bg1"/>
                </a:solidFill>
              </a:rPr>
              <a:t>Agree a review date </a:t>
            </a:r>
          </a:p>
        </p:txBody>
      </p:sp>
      <p:sp>
        <p:nvSpPr>
          <p:cNvPr id="2" name="Title 1">
            <a:extLst>
              <a:ext uri="{FF2B5EF4-FFF2-40B4-BE49-F238E27FC236}">
                <a16:creationId xmlns:a16="http://schemas.microsoft.com/office/drawing/2014/main" id="{128A8379-B7DA-CF46-20B9-98FB95EEE8B6}"/>
              </a:ext>
            </a:extLst>
          </p:cNvPr>
          <p:cNvSpPr>
            <a:spLocks noGrp="1"/>
          </p:cNvSpPr>
          <p:nvPr>
            <p:ph type="title"/>
          </p:nvPr>
        </p:nvSpPr>
        <p:spPr>
          <a:xfrm>
            <a:off x="246530" y="610813"/>
            <a:ext cx="10515600"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Support and resources</a:t>
            </a:r>
          </a:p>
        </p:txBody>
      </p:sp>
      <p:graphicFrame>
        <p:nvGraphicFramePr>
          <p:cNvPr id="4" name="Table 3">
            <a:extLst>
              <a:ext uri="{FF2B5EF4-FFF2-40B4-BE49-F238E27FC236}">
                <a16:creationId xmlns:a16="http://schemas.microsoft.com/office/drawing/2014/main" id="{A91AD7BE-1F28-065A-65B4-1A0DEEE0901B}"/>
              </a:ext>
            </a:extLst>
          </p:cNvPr>
          <p:cNvGraphicFramePr>
            <a:graphicFrameLocks noGrp="1"/>
          </p:cNvGraphicFramePr>
          <p:nvPr>
            <p:extLst>
              <p:ext uri="{D42A27DB-BD31-4B8C-83A1-F6EECF244321}">
                <p14:modId xmlns:p14="http://schemas.microsoft.com/office/powerpoint/2010/main" val="2057451390"/>
              </p:ext>
            </p:extLst>
          </p:nvPr>
        </p:nvGraphicFramePr>
        <p:xfrm>
          <a:off x="730623" y="1664260"/>
          <a:ext cx="11004166" cy="5066603"/>
        </p:xfrm>
        <a:graphic>
          <a:graphicData uri="http://schemas.openxmlformats.org/drawingml/2006/table">
            <a:tbl>
              <a:tblPr firstRow="1" bandRow="1">
                <a:tableStyleId>{5C22544A-7EE6-4342-B048-85BDC9FD1C3A}</a:tableStyleId>
              </a:tblPr>
              <a:tblGrid>
                <a:gridCol w="2333891">
                  <a:extLst>
                    <a:ext uri="{9D8B030D-6E8A-4147-A177-3AD203B41FA5}">
                      <a16:colId xmlns:a16="http://schemas.microsoft.com/office/drawing/2014/main" val="2432700106"/>
                    </a:ext>
                  </a:extLst>
                </a:gridCol>
                <a:gridCol w="8670275">
                  <a:extLst>
                    <a:ext uri="{9D8B030D-6E8A-4147-A177-3AD203B41FA5}">
                      <a16:colId xmlns:a16="http://schemas.microsoft.com/office/drawing/2014/main" val="1433294450"/>
                    </a:ext>
                  </a:extLst>
                </a:gridCol>
              </a:tblGrid>
              <a:tr h="439740">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14722958"/>
                  </a:ext>
                </a:extLst>
              </a:tr>
              <a:tr h="997040">
                <a:tc>
                  <a:txBody>
                    <a:bodyPr/>
                    <a:lstStyle/>
                    <a:p>
                      <a:r>
                        <a:rPr lang="en-GB" sz="1400" dirty="0">
                          <a:latin typeface="Arial" panose="020B0604020202020204" pitchFamily="34" charset="0"/>
                          <a:cs typeface="Arial" panose="020B0604020202020204" pitchFamily="34" charset="0"/>
                        </a:rPr>
                        <a:t>Health Equity Assessment Tool (HEAT)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hlinkClick r:id="rId3"/>
                        </a:rPr>
                        <a:t>https://www.gov.uk/government/publications/health-equity-assessment-tool-heat</a:t>
                      </a:r>
                      <a:endParaRPr lang="en-GB"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03394"/>
                  </a:ext>
                </a:extLst>
              </a:tr>
              <a:tr h="997040">
                <a:tc>
                  <a:txBody>
                    <a:bodyPr/>
                    <a:lstStyle/>
                    <a:p>
                      <a:r>
                        <a:rPr lang="en-GB" sz="1400" dirty="0">
                          <a:latin typeface="Arial" panose="020B0604020202020204" pitchFamily="34" charset="0"/>
                          <a:cs typeface="Arial" panose="020B0604020202020204" pitchFamily="34" charset="0"/>
                        </a:rPr>
                        <a:t>NHSE</a:t>
                      </a:r>
                    </a:p>
                    <a:p>
                      <a:endParaRPr lang="en-GB" sz="14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hlinkClick r:id="rId4"/>
                        </a:rPr>
                        <a:t>https://digital.nhs.uk/data-and-information/data-collections-and-data-sets/data-sets</a:t>
                      </a:r>
                      <a:endParaRPr lang="en-GB"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91785868"/>
                  </a:ext>
                </a:extLst>
              </a:tr>
              <a:tr h="439740">
                <a:tc>
                  <a:txBody>
                    <a:bodyPr/>
                    <a:lstStyle/>
                    <a:p>
                      <a:r>
                        <a:rPr lang="en-GB" sz="1400" dirty="0">
                          <a:latin typeface="Arial" panose="020B0604020202020204" pitchFamily="34" charset="0"/>
                          <a:cs typeface="Arial" panose="020B0604020202020204" pitchFamily="34" charset="0"/>
                        </a:rPr>
                        <a:t>Kings fund research</a:t>
                      </a:r>
                    </a:p>
                  </a:txBody>
                  <a:tcPr/>
                </a:tc>
                <a:tc>
                  <a:txBody>
                    <a:bodyPr/>
                    <a:lstStyle/>
                    <a:p>
                      <a:r>
                        <a:rPr lang="en-US" sz="1400" u="sng">
                          <a:latin typeface="Arial" panose="020B0604020202020204" pitchFamily="34" charset="0"/>
                          <a:cs typeface="Arial" panose="020B0604020202020204" pitchFamily="34" charset="0"/>
                          <a:hlinkClick r:id="rId5"/>
                        </a:rPr>
                        <a:t>https://www.kingsfund.org.uk/</a:t>
                      </a:r>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16677535"/>
                  </a:ext>
                </a:extLst>
              </a:tr>
              <a:tr h="697927">
                <a:tc>
                  <a:txBody>
                    <a:bodyPr/>
                    <a:lstStyle/>
                    <a:p>
                      <a:r>
                        <a:rPr lang="en-GB" sz="1400">
                          <a:latin typeface="Arial" panose="020B0604020202020204" pitchFamily="34" charset="0"/>
                          <a:cs typeface="Arial" panose="020B0604020202020204" pitchFamily="34" charset="0"/>
                        </a:rPr>
                        <a:t>Public Health England data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a:latin typeface="Arial" panose="020B0604020202020204" pitchFamily="34" charset="0"/>
                          <a:cs typeface="Arial" panose="020B0604020202020204" pitchFamily="34" charset="0"/>
                          <a:hlinkClick r:id="rId6"/>
                        </a:rPr>
                        <a:t>https://fingertips.phe.org.uk/</a:t>
                      </a:r>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0967443"/>
                  </a:ext>
                </a:extLst>
              </a:tr>
              <a:tr h="747558">
                <a:tc>
                  <a:txBody>
                    <a:bodyPr/>
                    <a:lstStyle/>
                    <a:p>
                      <a:r>
                        <a:rPr lang="en-GB" sz="1400">
                          <a:latin typeface="Arial" panose="020B0604020202020204" pitchFamily="34" charset="0"/>
                          <a:cs typeface="Arial" panose="020B0604020202020204" pitchFamily="34" charset="0"/>
                        </a:rPr>
                        <a:t>GP national profiles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hlinkClick r:id="rId7"/>
                        </a:rPr>
                        <a:t>National General Practice Profiles - Data - PHE</a:t>
                      </a:r>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61890681"/>
                  </a:ext>
                </a:extLst>
              </a:tr>
              <a:tr h="747558">
                <a:tc>
                  <a:txBody>
                    <a:bodyPr/>
                    <a:lstStyle/>
                    <a:p>
                      <a:r>
                        <a:rPr lang="en-GB" sz="1400">
                          <a:latin typeface="Arial" panose="020B0604020202020204" pitchFamily="34" charset="0"/>
                          <a:cs typeface="Arial" panose="020B0604020202020204" pitchFamily="34" charset="0"/>
                        </a:rPr>
                        <a:t>Advisory Board resource library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hlinkClick r:id="rId8"/>
                        </a:rPr>
                        <a:t>https://www.advisory.com/topics/health-equity</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02290762"/>
                  </a:ext>
                </a:extLst>
              </a:tr>
            </a:tbl>
          </a:graphicData>
        </a:graphic>
      </p:graphicFrame>
    </p:spTree>
    <p:extLst>
      <p:ext uri="{BB962C8B-B14F-4D97-AF65-F5344CB8AC3E}">
        <p14:creationId xmlns:p14="http://schemas.microsoft.com/office/powerpoint/2010/main" val="4147611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FAC27-CC1D-8A2B-7AAE-BB22309FB6C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38A7511-B6B2-7609-CDDB-E95367E890F9}"/>
              </a:ext>
            </a:extLst>
          </p:cNvPr>
          <p:cNvSpPr txBox="1"/>
          <p:nvPr/>
        </p:nvSpPr>
        <p:spPr>
          <a:xfrm>
            <a:off x="8606118" y="1936376"/>
            <a:ext cx="2958353" cy="3046988"/>
          </a:xfrm>
          <a:prstGeom prst="rect">
            <a:avLst/>
          </a:prstGeom>
          <a:noFill/>
        </p:spPr>
        <p:txBody>
          <a:bodyPr wrap="square" rtlCol="0">
            <a:spAutoFit/>
          </a:bodyPr>
          <a:lstStyle/>
          <a:p>
            <a:pPr marL="285750" indent="-285750">
              <a:buFont typeface="Arial" panose="020B0604020202020204" pitchFamily="34" charset="0"/>
              <a:buChar char="•"/>
            </a:pPr>
            <a:r>
              <a:rPr lang="en-GB" sz="3200" dirty="0">
                <a:solidFill>
                  <a:schemeClr val="bg1"/>
                </a:solidFill>
              </a:rPr>
              <a:t>Review Prioritise </a:t>
            </a:r>
          </a:p>
          <a:p>
            <a:pPr marL="285750" indent="-285750">
              <a:buFont typeface="Arial" panose="020B0604020202020204" pitchFamily="34" charset="0"/>
              <a:buChar char="•"/>
            </a:pPr>
            <a:r>
              <a:rPr lang="en-GB" sz="3200" dirty="0">
                <a:solidFill>
                  <a:schemeClr val="bg1"/>
                </a:solidFill>
              </a:rPr>
              <a:t>Level of support </a:t>
            </a:r>
          </a:p>
          <a:p>
            <a:pPr marL="285750" indent="-285750">
              <a:buFont typeface="Arial" panose="020B0604020202020204" pitchFamily="34" charset="0"/>
              <a:buChar char="•"/>
            </a:pPr>
            <a:r>
              <a:rPr lang="en-GB" sz="3200" dirty="0">
                <a:solidFill>
                  <a:schemeClr val="bg1"/>
                </a:solidFill>
              </a:rPr>
              <a:t>Agree a review date </a:t>
            </a:r>
          </a:p>
        </p:txBody>
      </p:sp>
      <p:sp>
        <p:nvSpPr>
          <p:cNvPr id="2" name="Title 1">
            <a:extLst>
              <a:ext uri="{FF2B5EF4-FFF2-40B4-BE49-F238E27FC236}">
                <a16:creationId xmlns:a16="http://schemas.microsoft.com/office/drawing/2014/main" id="{80E73731-0EF4-C334-D334-C0C7F03065FB}"/>
              </a:ext>
            </a:extLst>
          </p:cNvPr>
          <p:cNvSpPr>
            <a:spLocks noGrp="1"/>
          </p:cNvSpPr>
          <p:nvPr>
            <p:ph type="title"/>
          </p:nvPr>
        </p:nvSpPr>
        <p:spPr>
          <a:xfrm>
            <a:off x="246530" y="610813"/>
            <a:ext cx="10515600"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Support and resources</a:t>
            </a:r>
          </a:p>
        </p:txBody>
      </p:sp>
      <p:graphicFrame>
        <p:nvGraphicFramePr>
          <p:cNvPr id="3" name="Table 6">
            <a:extLst>
              <a:ext uri="{FF2B5EF4-FFF2-40B4-BE49-F238E27FC236}">
                <a16:creationId xmlns:a16="http://schemas.microsoft.com/office/drawing/2014/main" id="{193360C0-DE49-333C-F8ED-42EF8085FD02}"/>
              </a:ext>
            </a:extLst>
          </p:cNvPr>
          <p:cNvGraphicFramePr>
            <a:graphicFrameLocks noGrp="1"/>
          </p:cNvGraphicFramePr>
          <p:nvPr>
            <p:extLst>
              <p:ext uri="{D42A27DB-BD31-4B8C-83A1-F6EECF244321}">
                <p14:modId xmlns:p14="http://schemas.microsoft.com/office/powerpoint/2010/main" val="1393981136"/>
              </p:ext>
            </p:extLst>
          </p:nvPr>
        </p:nvGraphicFramePr>
        <p:xfrm>
          <a:off x="365776" y="1756856"/>
          <a:ext cx="11460447" cy="4278182"/>
        </p:xfrm>
        <a:graphic>
          <a:graphicData uri="http://schemas.openxmlformats.org/drawingml/2006/table">
            <a:tbl>
              <a:tblPr firstRow="1" bandRow="1">
                <a:tableStyleId>{5C22544A-7EE6-4342-B048-85BDC9FD1C3A}</a:tableStyleId>
              </a:tblPr>
              <a:tblGrid>
                <a:gridCol w="4547747">
                  <a:extLst>
                    <a:ext uri="{9D8B030D-6E8A-4147-A177-3AD203B41FA5}">
                      <a16:colId xmlns:a16="http://schemas.microsoft.com/office/drawing/2014/main" val="3033937399"/>
                    </a:ext>
                  </a:extLst>
                </a:gridCol>
                <a:gridCol w="6912700">
                  <a:extLst>
                    <a:ext uri="{9D8B030D-6E8A-4147-A177-3AD203B41FA5}">
                      <a16:colId xmlns:a16="http://schemas.microsoft.com/office/drawing/2014/main" val="2463236537"/>
                    </a:ext>
                  </a:extLst>
                </a:gridCol>
              </a:tblGrid>
              <a:tr h="314793">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16313045"/>
                  </a:ext>
                </a:extLst>
              </a:tr>
              <a:tr h="1108901">
                <a:tc>
                  <a:txBody>
                    <a:bodyPr/>
                    <a:lstStyle/>
                    <a:p>
                      <a:r>
                        <a:rPr lang="en-GB" sz="1400" b="0" i="0" kern="1200">
                          <a:solidFill>
                            <a:schemeClr val="dk1"/>
                          </a:solidFill>
                          <a:effectLst/>
                          <a:latin typeface="Arial" panose="020B0604020202020204" pitchFamily="34" charset="0"/>
                          <a:ea typeface="+mn-ea"/>
                          <a:cs typeface="Arial" panose="020B0604020202020204" pitchFamily="34" charset="0"/>
                        </a:rPr>
                        <a:t>Resources and e-learning to support systematic action on health inequalities and equalities.</a:t>
                      </a:r>
                      <a:endParaRPr lang="en-GB" sz="140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hlinkClick r:id="rId3"/>
                        </a:rPr>
                        <a:t>https://www.gov.uk/government/publications/health-equity-assessment-tool-heat</a:t>
                      </a:r>
                      <a:endParaRPr lang="en-GB" sz="14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5359581"/>
                  </a:ext>
                </a:extLst>
              </a:tr>
              <a:tr h="1563835">
                <a:tc>
                  <a:txBody>
                    <a:bodyPr/>
                    <a:lstStyle/>
                    <a:p>
                      <a:r>
                        <a:rPr lang="en-GB" sz="1400">
                          <a:latin typeface="Arial" panose="020B0604020202020204" pitchFamily="34" charset="0"/>
                          <a:cs typeface="Arial" panose="020B0604020202020204" pitchFamily="34" charset="0"/>
                        </a:rPr>
                        <a:t>Personalised care and population health </a:t>
                      </a:r>
                    </a:p>
                    <a:p>
                      <a:endParaRPr lang="en-GB" sz="1400" b="0" i="0" kern="1200">
                        <a:solidFill>
                          <a:schemeClr val="dk1"/>
                        </a:solidFill>
                        <a:effectLst/>
                        <a:latin typeface="Arial" panose="020B0604020202020204" pitchFamily="34" charset="0"/>
                        <a:ea typeface="+mn-ea"/>
                        <a:cs typeface="Arial" panose="020B0604020202020204" pitchFamily="34" charset="0"/>
                      </a:endParaRPr>
                    </a:p>
                    <a:p>
                      <a:r>
                        <a:rPr lang="en-GB" sz="1400" b="0" i="0" kern="1200">
                          <a:solidFill>
                            <a:schemeClr val="dk1"/>
                          </a:solidFill>
                          <a:effectLst/>
                          <a:latin typeface="Arial" panose="020B0604020202020204" pitchFamily="34" charset="0"/>
                          <a:ea typeface="+mn-ea"/>
                          <a:cs typeface="Arial" panose="020B0604020202020204" pitchFamily="34" charset="0"/>
                        </a:rPr>
                        <a:t>A framework of evidence to guide professionals in preventing illness, protecting health and promoting wellbeing.</a:t>
                      </a:r>
                      <a:endParaRPr lang="en-GB" sz="140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hlinkClick r:id="rId4"/>
                        </a:rPr>
                        <a:t>https://www.gov.uk/government/collections/all-our-health-personalised-care-and-population-health</a:t>
                      </a:r>
                      <a:endParaRPr lang="en-GB" sz="14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55126432"/>
                  </a:ext>
                </a:extLst>
              </a:tr>
              <a:tr h="535149">
                <a:tc>
                  <a:txBody>
                    <a:bodyPr/>
                    <a:lstStyle/>
                    <a:p>
                      <a:r>
                        <a:rPr lang="en-GB" sz="1400">
                          <a:latin typeface="Arial" panose="020B0604020202020204" pitchFamily="34" charset="0"/>
                          <a:cs typeface="Arial" panose="020B0604020202020204" pitchFamily="34" charset="0"/>
                        </a:rPr>
                        <a:t>UK Health Inequalities Blog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hlinkClick r:id="rId5"/>
                        </a:rPr>
                        <a:t>https://ukhsa.blog.gov.uk/category/priority2/health-inequalities-priority2/</a:t>
                      </a:r>
                      <a:endParaRPr lang="en-GB" sz="1400">
                        <a:latin typeface="Arial" panose="020B0604020202020204" pitchFamily="34" charset="0"/>
                        <a:cs typeface="Arial" panose="020B0604020202020204" pitchFamily="34" charset="0"/>
                      </a:endParaRPr>
                    </a:p>
                    <a:p>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07925792"/>
                  </a:ext>
                </a:extLst>
              </a:tr>
              <a:tr h="755504">
                <a:tc>
                  <a:txBody>
                    <a:bodyPr/>
                    <a:lstStyle/>
                    <a:p>
                      <a:r>
                        <a:rPr lang="en-GB" sz="1400">
                          <a:latin typeface="Arial" panose="020B0604020202020204" pitchFamily="34" charset="0"/>
                          <a:cs typeface="Arial" panose="020B0604020202020204" pitchFamily="34" charset="0"/>
                        </a:rPr>
                        <a:t>Place based approaches to reduce health equalities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hlinkClick r:id="rId6"/>
                        </a:rPr>
                        <a:t>https://www.gov.uk/government/publications/health-inequalities-place-based-approaches-to-reduce-inequalities</a:t>
                      </a:r>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81327351"/>
                  </a:ext>
                </a:extLst>
              </a:tr>
            </a:tbl>
          </a:graphicData>
        </a:graphic>
      </p:graphicFrame>
    </p:spTree>
    <p:extLst>
      <p:ext uri="{BB962C8B-B14F-4D97-AF65-F5344CB8AC3E}">
        <p14:creationId xmlns:p14="http://schemas.microsoft.com/office/powerpoint/2010/main" val="4036738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BE14C-2B2A-AF14-9134-945CFE7DC20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8177428-E352-C6A4-A71B-809E20152685}"/>
              </a:ext>
            </a:extLst>
          </p:cNvPr>
          <p:cNvSpPr txBox="1"/>
          <p:nvPr/>
        </p:nvSpPr>
        <p:spPr>
          <a:xfrm>
            <a:off x="8606118" y="1936376"/>
            <a:ext cx="2958353" cy="3046988"/>
          </a:xfrm>
          <a:prstGeom prst="rect">
            <a:avLst/>
          </a:prstGeom>
          <a:noFill/>
        </p:spPr>
        <p:txBody>
          <a:bodyPr wrap="square" rtlCol="0">
            <a:spAutoFit/>
          </a:bodyPr>
          <a:lstStyle/>
          <a:p>
            <a:pPr marL="285750" indent="-285750">
              <a:buFont typeface="Arial" panose="020B0604020202020204" pitchFamily="34" charset="0"/>
              <a:buChar char="•"/>
            </a:pPr>
            <a:r>
              <a:rPr lang="en-GB" sz="3200" dirty="0">
                <a:solidFill>
                  <a:schemeClr val="bg1"/>
                </a:solidFill>
              </a:rPr>
              <a:t>Review Prioritise </a:t>
            </a:r>
          </a:p>
          <a:p>
            <a:pPr marL="285750" indent="-285750">
              <a:buFont typeface="Arial" panose="020B0604020202020204" pitchFamily="34" charset="0"/>
              <a:buChar char="•"/>
            </a:pPr>
            <a:r>
              <a:rPr lang="en-GB" sz="3200" dirty="0">
                <a:solidFill>
                  <a:schemeClr val="bg1"/>
                </a:solidFill>
              </a:rPr>
              <a:t>Level of support </a:t>
            </a:r>
          </a:p>
          <a:p>
            <a:pPr marL="285750" indent="-285750">
              <a:buFont typeface="Arial" panose="020B0604020202020204" pitchFamily="34" charset="0"/>
              <a:buChar char="•"/>
            </a:pPr>
            <a:r>
              <a:rPr lang="en-GB" sz="3200" dirty="0">
                <a:solidFill>
                  <a:schemeClr val="bg1"/>
                </a:solidFill>
              </a:rPr>
              <a:t>Agree a review date </a:t>
            </a:r>
          </a:p>
        </p:txBody>
      </p:sp>
      <p:sp>
        <p:nvSpPr>
          <p:cNvPr id="2" name="Title 1">
            <a:extLst>
              <a:ext uri="{FF2B5EF4-FFF2-40B4-BE49-F238E27FC236}">
                <a16:creationId xmlns:a16="http://schemas.microsoft.com/office/drawing/2014/main" id="{BCE2298A-9ECA-D908-0DF6-0F04F73F6799}"/>
              </a:ext>
            </a:extLst>
          </p:cNvPr>
          <p:cNvSpPr>
            <a:spLocks noGrp="1"/>
          </p:cNvSpPr>
          <p:nvPr>
            <p:ph type="title"/>
          </p:nvPr>
        </p:nvSpPr>
        <p:spPr>
          <a:xfrm>
            <a:off x="246530" y="610813"/>
            <a:ext cx="10515600" cy="1325563"/>
          </a:xfrm>
        </p:spPr>
        <p:txBody>
          <a:bodyPr>
            <a:normAutofit/>
          </a:bodyPr>
          <a:lstStyle/>
          <a:p>
            <a:r>
              <a:rPr lang="en-US" sz="3600" b="1" dirty="0">
                <a:solidFill>
                  <a:srgbClr val="00B3DC"/>
                </a:solidFill>
                <a:latin typeface="Arial" panose="020B0604020202020204" pitchFamily="34" charset="0"/>
                <a:cs typeface="Arial" panose="020B0604020202020204" pitchFamily="34" charset="0"/>
              </a:rPr>
              <a:t>Support and resources</a:t>
            </a:r>
          </a:p>
        </p:txBody>
      </p:sp>
      <p:graphicFrame>
        <p:nvGraphicFramePr>
          <p:cNvPr id="4" name="Table 6">
            <a:extLst>
              <a:ext uri="{FF2B5EF4-FFF2-40B4-BE49-F238E27FC236}">
                <a16:creationId xmlns:a16="http://schemas.microsoft.com/office/drawing/2014/main" id="{03166B68-08EA-CB17-7EC3-56D08B387ED8}"/>
              </a:ext>
            </a:extLst>
          </p:cNvPr>
          <p:cNvGraphicFramePr>
            <a:graphicFrameLocks noGrp="1"/>
          </p:cNvGraphicFramePr>
          <p:nvPr>
            <p:extLst>
              <p:ext uri="{D42A27DB-BD31-4B8C-83A1-F6EECF244321}">
                <p14:modId xmlns:p14="http://schemas.microsoft.com/office/powerpoint/2010/main" val="3691322192"/>
              </p:ext>
            </p:extLst>
          </p:nvPr>
        </p:nvGraphicFramePr>
        <p:xfrm>
          <a:off x="246530" y="1730972"/>
          <a:ext cx="11460447" cy="3421941"/>
        </p:xfrm>
        <a:graphic>
          <a:graphicData uri="http://schemas.openxmlformats.org/drawingml/2006/table">
            <a:tbl>
              <a:tblPr firstRow="1" bandRow="1">
                <a:tableStyleId>{5C22544A-7EE6-4342-B048-85BDC9FD1C3A}</a:tableStyleId>
              </a:tblPr>
              <a:tblGrid>
                <a:gridCol w="3318917">
                  <a:extLst>
                    <a:ext uri="{9D8B030D-6E8A-4147-A177-3AD203B41FA5}">
                      <a16:colId xmlns:a16="http://schemas.microsoft.com/office/drawing/2014/main" val="3033937399"/>
                    </a:ext>
                  </a:extLst>
                </a:gridCol>
                <a:gridCol w="8141530">
                  <a:extLst>
                    <a:ext uri="{9D8B030D-6E8A-4147-A177-3AD203B41FA5}">
                      <a16:colId xmlns:a16="http://schemas.microsoft.com/office/drawing/2014/main" val="2463236537"/>
                    </a:ext>
                  </a:extLst>
                </a:gridCol>
              </a:tblGrid>
              <a:tr h="310231">
                <a:tc>
                  <a:txBody>
                    <a:bodyPr/>
                    <a:lstStyle/>
                    <a:p>
                      <a:endParaRPr lang="en-GB" sz="1400" dirty="0">
                        <a:latin typeface="Arial" panose="020B0604020202020204" pitchFamily="34" charset="0"/>
                        <a:cs typeface="Arial" panose="020B0604020202020204" pitchFamily="34" charset="0"/>
                      </a:endParaRPr>
                    </a:p>
                  </a:txBody>
                  <a:tcPr/>
                </a:tc>
                <a:tc>
                  <a:txBody>
                    <a:bodyPr/>
                    <a:lstStyle/>
                    <a:p>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16313045"/>
                  </a:ext>
                </a:extLst>
              </a:tr>
              <a:tr h="1092831">
                <a:tc>
                  <a:txBody>
                    <a:bodyPr/>
                    <a:lstStyle/>
                    <a:p>
                      <a:r>
                        <a:rPr lang="en-GB" sz="1400" dirty="0">
                          <a:latin typeface="Arial" panose="020B0604020202020204" pitchFamily="34" charset="0"/>
                          <a:cs typeface="Arial" panose="020B0604020202020204" pitchFamily="34" charset="0"/>
                        </a:rPr>
                        <a:t>Health Inequalities Improvement Dashboard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cs typeface="Arial" panose="020B0604020202020204" pitchFamily="34" charset="0"/>
                          <a:hlinkClick r:id="rId3"/>
                        </a:rPr>
                        <a:t>https://www.england.nhs.uk/about/equality/equality-hub/national-healthcare-inequalities-improvement-programme/data-and-insight/hi-improvement-dashboard/</a:t>
                      </a:r>
                      <a:endParaRPr lang="en-GB" sz="14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5359581"/>
                  </a:ext>
                </a:extLst>
              </a:tr>
              <a:tr h="450307">
                <a:tc>
                  <a:txBody>
                    <a:bodyPr/>
                    <a:lstStyle/>
                    <a:p>
                      <a:r>
                        <a:rPr lang="en-GB" sz="1400" dirty="0">
                          <a:latin typeface="Arial" panose="020B0604020202020204" pitchFamily="34" charset="0"/>
                          <a:cs typeface="Arial" panose="020B0604020202020204" pitchFamily="34" charset="0"/>
                        </a:rPr>
                        <a:t>To help guide your thinking on what inequalities mean for populations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u="sng" dirty="0">
                          <a:solidFill>
                            <a:srgbClr val="0563C1"/>
                          </a:solidFill>
                          <a:effectLst/>
                          <a:latin typeface="Calibri" panose="020F0502020204030204" pitchFamily="34" charset="0"/>
                          <a:ea typeface="Calibri" panose="020F0502020204030204" pitchFamily="34" charset="0"/>
                          <a:hlinkClick r:id="rId4"/>
                        </a:rPr>
                        <a:t>https://ageing-better.org.uk/publications/ageing-inequality-ethnicity-evidence-cards</a:t>
                      </a:r>
                      <a:endParaRPr lang="en-GB" sz="14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55126432"/>
                  </a:ext>
                </a:extLst>
              </a:tr>
              <a:tr h="555839">
                <a:tc>
                  <a:txBody>
                    <a:bodyPr/>
                    <a:lstStyle/>
                    <a:p>
                      <a:r>
                        <a:rPr lang="en-GB" sz="1400" dirty="0">
                          <a:latin typeface="Arial" panose="020B0604020202020204" pitchFamily="34" charset="0"/>
                          <a:cs typeface="Arial" panose="020B0604020202020204" pitchFamily="34" charset="0"/>
                        </a:rPr>
                        <a:t>Equality Act 2010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hlinkClick r:id="rId5"/>
                        </a:rPr>
                        <a:t>Equality Act 2010: guidance - GOV.UK</a:t>
                      </a: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75594152"/>
                  </a:ext>
                </a:extLst>
              </a:tr>
              <a:tr h="555839">
                <a:tc>
                  <a:txBody>
                    <a:bodyPr/>
                    <a:lstStyle/>
                    <a:p>
                      <a:r>
                        <a:rPr lang="en-GB" sz="1400" dirty="0">
                          <a:latin typeface="Arial" panose="020B0604020202020204" pitchFamily="34" charset="0"/>
                          <a:cs typeface="Arial" panose="020B0604020202020204" pitchFamily="34" charset="0"/>
                        </a:rPr>
                        <a:t>Working in partnership with people and communities: Statutory guidance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hlinkClick r:id="rId6"/>
                        </a:rPr>
                        <a:t>https://www.england.nhs.uk/long-read/working-in-partnership-with-people-and-communities-statutory-guidance/</a:t>
                      </a:r>
                      <a:endParaRPr lang="en-GB"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3984391"/>
                  </a:ext>
                </a:extLst>
              </a:tr>
            </a:tbl>
          </a:graphicData>
        </a:graphic>
      </p:graphicFrame>
    </p:spTree>
    <p:extLst>
      <p:ext uri="{BB962C8B-B14F-4D97-AF65-F5344CB8AC3E}">
        <p14:creationId xmlns:p14="http://schemas.microsoft.com/office/powerpoint/2010/main" val="3236025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597</TotalTime>
  <Words>1243</Words>
  <Application>Microsoft Office PowerPoint</Application>
  <PresentationFormat>Widescreen</PresentationFormat>
  <Paragraphs>128</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Calibri Light</vt:lpstr>
      <vt:lpstr>opensans</vt:lpstr>
      <vt:lpstr>Roboto</vt:lpstr>
      <vt:lpstr>Office Theme</vt:lpstr>
      <vt:lpstr>Health Equity Assessment Tool (HEAT) Training </vt:lpstr>
      <vt:lpstr>Learning aims </vt:lpstr>
      <vt:lpstr>Health inequalities refer to systematic differences in health status or the distribution of health resources between different population groups. These differences arise from social conditions in which people are born, grow, live, work, and age. Health inequalities are often avoidable, unfair, and systematic, meaning that certain groups experience worse health outcomes and have increased difficulty accessing healthcare due to the systems that influence their lives  Why is addressing health inequalities so difficult?</vt:lpstr>
      <vt:lpstr>  </vt:lpstr>
      <vt:lpstr>Overlapping dimensions </vt:lpstr>
      <vt:lpstr>The Iceberg Model of System Thinking</vt:lpstr>
      <vt:lpstr>Co-design and co-production </vt:lpstr>
      <vt:lpstr>People that use or access services have a wealth of knowledge through lived experience.   Involving those with lived experience from the very beginning of the process can develop relationships and strengthen the ethos that they are a valued part of decisions  It’s doing with, in an equal partnership  It’s health equity in action as you are giving people power and resources to initiate change! </vt:lpstr>
      <vt:lpstr>Success factors </vt:lpstr>
      <vt:lpstr>Health Equity Tool Health Equity Assessment Tool (HEAT) developed by Public Health England (PHE) to enable professionals and communities to systematically identify and address health inequalities and equity in their work programmes or services</vt:lpstr>
      <vt:lpstr>Governance of the HEAT Tool </vt:lpstr>
      <vt:lpstr>Support and resources</vt:lpstr>
      <vt:lpstr>Support and resources</vt:lpstr>
      <vt:lpstr>Support and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Lakha Manoj (RBK) Walsall Healthcare NHS Trust</dc:creator>
  <cp:lastModifiedBy>STYCHE, Kassandra (THE ROYAL WOLVERHAMPTON NHS TRUST)</cp:lastModifiedBy>
  <cp:revision>18</cp:revision>
  <dcterms:created xsi:type="dcterms:W3CDTF">2024-05-08T14:18:35Z</dcterms:created>
  <dcterms:modified xsi:type="dcterms:W3CDTF">2025-10-06T15:05:12Z</dcterms:modified>
</cp:coreProperties>
</file>